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Roboto"/>
      <p:regular r:id="rId55"/>
      <p:bold r:id="rId56"/>
      <p:italic r:id="rId57"/>
      <p:boldItalic r:id="rId58"/>
    </p:embeddedFont>
    <p:embeddedFont>
      <p:font typeface="Amatic SC"/>
      <p:regular r:id="rId59"/>
      <p:bold r:id="rId60"/>
    </p:embeddedFont>
    <p:embeddedFont>
      <p:font typeface="PT Sans Narrow"/>
      <p:regular r:id="rId61"/>
      <p:bold r:id="rId62"/>
    </p:embeddedFont>
    <p:embeddedFont>
      <p:font typeface="Poppins"/>
      <p:regular r:id="rId63"/>
      <p:bold r:id="rId64"/>
      <p:italic r:id="rId65"/>
      <p:boldItalic r:id="rId66"/>
    </p:embeddedFont>
    <p:embeddedFont>
      <p:font typeface="Source Code Pro"/>
      <p:regular r:id="rId67"/>
      <p:bold r:id="rId68"/>
      <p:italic r:id="rId69"/>
      <p:boldItalic r:id="rId70"/>
    </p:embeddedFont>
    <p:embeddedFont>
      <p:font typeface="Fira Sans Extra Condensed Medium"/>
      <p:regular r:id="rId71"/>
      <p:bold r:id="rId72"/>
      <p:italic r:id="rId73"/>
      <p:boldItalic r:id="rId74"/>
    </p:embeddedFont>
    <p:embeddedFont>
      <p:font typeface="Helvetica Neue"/>
      <p:regular r:id="rId75"/>
      <p:bold r:id="rId76"/>
      <p:italic r:id="rId77"/>
      <p:boldItalic r:id="rId78"/>
    </p:embeddedFont>
    <p:embeddedFont>
      <p:font typeface="Poppins SemiBold"/>
      <p:regular r:id="rId79"/>
      <p:bold r:id="rId80"/>
      <p:italic r:id="rId81"/>
      <p:boldItalic r:id="rId82"/>
    </p:embeddedFont>
    <p:embeddedFont>
      <p:font typeface="Open Sans"/>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0DC60A-4F09-4563-89AA-DF903E0C4CB4}">
  <a:tblStyle styleId="{920DC60A-4F09-4563-89AA-DF903E0C4CB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OpenSans-bold.fntdata"/><Relationship Id="rId83" Type="http://schemas.openxmlformats.org/officeDocument/2006/relationships/font" Target="fonts/OpenSans-regular.fntdata"/><Relationship Id="rId42" Type="http://schemas.openxmlformats.org/officeDocument/2006/relationships/slide" Target="slides/slide36.xml"/><Relationship Id="rId86" Type="http://schemas.openxmlformats.org/officeDocument/2006/relationships/font" Target="fonts/OpenSans-boldItalic.fntdata"/><Relationship Id="rId41" Type="http://schemas.openxmlformats.org/officeDocument/2006/relationships/slide" Target="slides/slide35.xml"/><Relationship Id="rId85" Type="http://schemas.openxmlformats.org/officeDocument/2006/relationships/font" Target="fonts/OpenSans-italic.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PoppinsSemiBold-bold.fntdata"/><Relationship Id="rId82" Type="http://schemas.openxmlformats.org/officeDocument/2006/relationships/font" Target="fonts/PoppinsSemiBold-boldItalic.fntdata"/><Relationship Id="rId81" Type="http://schemas.openxmlformats.org/officeDocument/2006/relationships/font" Target="fonts/Poppi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FiraSansExtraCondensedMedium-italic.fntdata"/><Relationship Id="rId72" Type="http://schemas.openxmlformats.org/officeDocument/2006/relationships/font" Target="fonts/FiraSansExtraCondensedMedium-bold.fntdata"/><Relationship Id="rId31" Type="http://schemas.openxmlformats.org/officeDocument/2006/relationships/slide" Target="slides/slide25.xml"/><Relationship Id="rId75" Type="http://schemas.openxmlformats.org/officeDocument/2006/relationships/font" Target="fonts/HelveticaNeue-regular.fntdata"/><Relationship Id="rId30" Type="http://schemas.openxmlformats.org/officeDocument/2006/relationships/slide" Target="slides/slide24.xml"/><Relationship Id="rId74" Type="http://schemas.openxmlformats.org/officeDocument/2006/relationships/font" Target="fonts/FiraSansExtraCondensedMedium-boldItalic.fntdata"/><Relationship Id="rId33" Type="http://schemas.openxmlformats.org/officeDocument/2006/relationships/slide" Target="slides/slide27.xml"/><Relationship Id="rId77" Type="http://schemas.openxmlformats.org/officeDocument/2006/relationships/font" Target="fonts/HelveticaNeue-italic.fntdata"/><Relationship Id="rId32" Type="http://schemas.openxmlformats.org/officeDocument/2006/relationships/slide" Target="slides/slide26.xml"/><Relationship Id="rId76" Type="http://schemas.openxmlformats.org/officeDocument/2006/relationships/font" Target="fonts/HelveticaNeue-bold.fntdata"/><Relationship Id="rId35" Type="http://schemas.openxmlformats.org/officeDocument/2006/relationships/slide" Target="slides/slide29.xml"/><Relationship Id="rId79" Type="http://schemas.openxmlformats.org/officeDocument/2006/relationships/font" Target="fonts/PoppinsSemiBold-regular.fntdata"/><Relationship Id="rId34" Type="http://schemas.openxmlformats.org/officeDocument/2006/relationships/slide" Target="slides/slide28.xml"/><Relationship Id="rId78" Type="http://schemas.openxmlformats.org/officeDocument/2006/relationships/font" Target="fonts/HelveticaNeue-boldItalic.fntdata"/><Relationship Id="rId71" Type="http://schemas.openxmlformats.org/officeDocument/2006/relationships/font" Target="fonts/FiraSansExtraCondensedMedium-regular.fntdata"/><Relationship Id="rId70" Type="http://schemas.openxmlformats.org/officeDocument/2006/relationships/font" Target="fonts/SourceCodePro-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PTSansNarrow-bold.fntdata"/><Relationship Id="rId61" Type="http://schemas.openxmlformats.org/officeDocument/2006/relationships/font" Target="fonts/PTSansNarrow-regular.fntdata"/><Relationship Id="rId20" Type="http://schemas.openxmlformats.org/officeDocument/2006/relationships/slide" Target="slides/slide14.xml"/><Relationship Id="rId64" Type="http://schemas.openxmlformats.org/officeDocument/2006/relationships/font" Target="fonts/Poppins-bold.fntdata"/><Relationship Id="rId63" Type="http://schemas.openxmlformats.org/officeDocument/2006/relationships/font" Target="fonts/Poppins-regular.fntdata"/><Relationship Id="rId22" Type="http://schemas.openxmlformats.org/officeDocument/2006/relationships/slide" Target="slides/slide16.xml"/><Relationship Id="rId66" Type="http://schemas.openxmlformats.org/officeDocument/2006/relationships/font" Target="fonts/Poppins-boldItalic.fntdata"/><Relationship Id="rId21" Type="http://schemas.openxmlformats.org/officeDocument/2006/relationships/slide" Target="slides/slide15.xml"/><Relationship Id="rId65" Type="http://schemas.openxmlformats.org/officeDocument/2006/relationships/font" Target="fonts/Poppins-italic.fntdata"/><Relationship Id="rId24" Type="http://schemas.openxmlformats.org/officeDocument/2006/relationships/slide" Target="slides/slide18.xml"/><Relationship Id="rId68" Type="http://schemas.openxmlformats.org/officeDocument/2006/relationships/font" Target="fonts/SourceCodePro-bold.fntdata"/><Relationship Id="rId23" Type="http://schemas.openxmlformats.org/officeDocument/2006/relationships/slide" Target="slides/slide17.xml"/><Relationship Id="rId67" Type="http://schemas.openxmlformats.org/officeDocument/2006/relationships/font" Target="fonts/SourceCodePro-regular.fntdata"/><Relationship Id="rId60" Type="http://schemas.openxmlformats.org/officeDocument/2006/relationships/font" Target="fonts/AmaticSC-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SourceCodePro-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Roboto-italic.fntdata"/><Relationship Id="rId12" Type="http://schemas.openxmlformats.org/officeDocument/2006/relationships/slide" Target="slides/slide6.xml"/><Relationship Id="rId56" Type="http://schemas.openxmlformats.org/officeDocument/2006/relationships/font" Target="fonts/Roboto-bold.fntdata"/><Relationship Id="rId15" Type="http://schemas.openxmlformats.org/officeDocument/2006/relationships/slide" Target="slides/slide9.xml"/><Relationship Id="rId59" Type="http://schemas.openxmlformats.org/officeDocument/2006/relationships/font" Target="fonts/AmaticSC-regular.fntdata"/><Relationship Id="rId14" Type="http://schemas.openxmlformats.org/officeDocument/2006/relationships/slide" Target="slides/slide8.xml"/><Relationship Id="rId58" Type="http://schemas.openxmlformats.org/officeDocument/2006/relationships/font" Target="fonts/Robo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43bd462712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43bd462712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63fd154d6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63fd154d6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63fd154d6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63fd154d6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63fd154d67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63fd154d6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63fd154d67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63fd154d6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63fd154d6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63fd154d6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63fd154d6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63fd154d6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63fd154d6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63fd154d6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63fd154d6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63fd154d6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642e8d2cf8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642e8d2cf8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63fd154d67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63fd154d6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43900730d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43900730d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642e8d2cf8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642e8d2cf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642e8d2cf8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642e8d2cf8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42dfdee20d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42dfdee20d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43aca215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43aca215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43aca2150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43aca2150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43aca2150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43aca2150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43aca2150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43aca2150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43aca2150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43aca2150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43aca2150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43aca2150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43aca2150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43aca2150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43900730d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43900730d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43aca2150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43aca2150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43aca2150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43aca2150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43aca2150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43aca2150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43aca2150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43aca2150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42dfdee20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42dfdee20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642e8d2cf8_4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1642e8d2cf8_4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642e8d2cf8_4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642e8d2cf8_4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642e8d2cf8_4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1642e8d2cf8_4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642e8d2cf8_4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642e8d2cf8_4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642e8d2cf8_4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1642e8d2cf8_4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642e8d2c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642e8d2c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642e8d2cf8_4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642e8d2cf8_4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642e8d2cf8_4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642e8d2cf8_4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642e8d2cf8_4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642e8d2cf8_4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642e8d2cf8_4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1642e8d2cf8_4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642e8d2cf8_4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642e8d2cf8_4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642e8d2cf8_4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1642e8d2cf8_4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42dfdee20d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42dfdee20d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42dfdee20d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42dfdee20d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42dfdee20d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42dfdee20d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63fd154d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63fd154d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63fd154d6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63fd154d6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63fd154d6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63fd154d6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63fd154d6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63fd154d6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63fd154d6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63fd154d6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3"/>
              </a:buClr>
              <a:buSzPts val="13000"/>
              <a:buNone/>
              <a:defRPr sz="13000">
                <a:solidFill>
                  <a:schemeClr val="accent3"/>
                </a:solidFill>
              </a:defRPr>
            </a:lvl1pPr>
            <a:lvl2pPr lvl="1" rtl="0" algn="ctr">
              <a:spcBef>
                <a:spcPts val="0"/>
              </a:spcBef>
              <a:spcAft>
                <a:spcPts val="0"/>
              </a:spcAft>
              <a:buClr>
                <a:schemeClr val="accent3"/>
              </a:buClr>
              <a:buSzPts val="13000"/>
              <a:buNone/>
              <a:defRPr sz="13000">
                <a:solidFill>
                  <a:schemeClr val="accent3"/>
                </a:solidFill>
              </a:defRPr>
            </a:lvl2pPr>
            <a:lvl3pPr lvl="2" rtl="0" algn="ctr">
              <a:spcBef>
                <a:spcPts val="0"/>
              </a:spcBef>
              <a:spcAft>
                <a:spcPts val="0"/>
              </a:spcAft>
              <a:buClr>
                <a:schemeClr val="accent3"/>
              </a:buClr>
              <a:buSzPts val="13000"/>
              <a:buNone/>
              <a:defRPr sz="13000">
                <a:solidFill>
                  <a:schemeClr val="accent3"/>
                </a:solidFill>
              </a:defRPr>
            </a:lvl3pPr>
            <a:lvl4pPr lvl="3" rtl="0" algn="ctr">
              <a:spcBef>
                <a:spcPts val="0"/>
              </a:spcBef>
              <a:spcAft>
                <a:spcPts val="0"/>
              </a:spcAft>
              <a:buClr>
                <a:schemeClr val="accent3"/>
              </a:buClr>
              <a:buSzPts val="13000"/>
              <a:buNone/>
              <a:defRPr sz="13000">
                <a:solidFill>
                  <a:schemeClr val="accent3"/>
                </a:solidFill>
              </a:defRPr>
            </a:lvl4pPr>
            <a:lvl5pPr lvl="4" rtl="0" algn="ctr">
              <a:spcBef>
                <a:spcPts val="0"/>
              </a:spcBef>
              <a:spcAft>
                <a:spcPts val="0"/>
              </a:spcAft>
              <a:buClr>
                <a:schemeClr val="accent3"/>
              </a:buClr>
              <a:buSzPts val="13000"/>
              <a:buNone/>
              <a:defRPr sz="13000">
                <a:solidFill>
                  <a:schemeClr val="accent3"/>
                </a:solidFill>
              </a:defRPr>
            </a:lvl5pPr>
            <a:lvl6pPr lvl="5" rtl="0" algn="ctr">
              <a:spcBef>
                <a:spcPts val="0"/>
              </a:spcBef>
              <a:spcAft>
                <a:spcPts val="0"/>
              </a:spcAft>
              <a:buClr>
                <a:schemeClr val="accent3"/>
              </a:buClr>
              <a:buSzPts val="13000"/>
              <a:buNone/>
              <a:defRPr sz="13000">
                <a:solidFill>
                  <a:schemeClr val="accent3"/>
                </a:solidFill>
              </a:defRPr>
            </a:lvl6pPr>
            <a:lvl7pPr lvl="6" rtl="0" algn="ctr">
              <a:spcBef>
                <a:spcPts val="0"/>
              </a:spcBef>
              <a:spcAft>
                <a:spcPts val="0"/>
              </a:spcAft>
              <a:buClr>
                <a:schemeClr val="accent3"/>
              </a:buClr>
              <a:buSzPts val="13000"/>
              <a:buNone/>
              <a:defRPr sz="13000">
                <a:solidFill>
                  <a:schemeClr val="accent3"/>
                </a:solidFill>
              </a:defRPr>
            </a:lvl7pPr>
            <a:lvl8pPr lvl="7" rtl="0" algn="ctr">
              <a:spcBef>
                <a:spcPts val="0"/>
              </a:spcBef>
              <a:spcAft>
                <a:spcPts val="0"/>
              </a:spcAft>
              <a:buClr>
                <a:schemeClr val="accent3"/>
              </a:buClr>
              <a:buSzPts val="13000"/>
              <a:buNone/>
              <a:defRPr sz="13000">
                <a:solidFill>
                  <a:schemeClr val="accent3"/>
                </a:solidFill>
              </a:defRPr>
            </a:lvl8pPr>
            <a:lvl9pPr lvl="8" rtl="0"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5" name="Google Shape;65;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6" name="Google Shape;66;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7" name="Google Shape;67;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p:cSld name="TITLE_AND_BODY_1">
    <p:spTree>
      <p:nvGrpSpPr>
        <p:cNvPr id="68" name="Shape 68"/>
        <p:cNvGrpSpPr/>
        <p:nvPr/>
      </p:nvGrpSpPr>
      <p:grpSpPr>
        <a:xfrm>
          <a:off x="0" y="0"/>
          <a:ext cx="0" cy="0"/>
          <a:chOff x="0" y="0"/>
          <a:chExt cx="0" cy="0"/>
        </a:xfrm>
      </p:grpSpPr>
      <p:sp>
        <p:nvSpPr>
          <p:cNvPr id="69" name="Google Shape;69;p14"/>
          <p:cNvSpPr txBox="1"/>
          <p:nvPr>
            <p:ph type="title"/>
          </p:nvPr>
        </p:nvSpPr>
        <p:spPr>
          <a:xfrm>
            <a:off x="226800" y="86400"/>
            <a:ext cx="5876100" cy="3240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0" name="Google Shape;70;p14"/>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4"/>
          <p:cNvSpPr/>
          <p:nvPr/>
        </p:nvSpPr>
        <p:spPr>
          <a:xfrm>
            <a:off x="169200" y="162000"/>
            <a:ext cx="57600" cy="172800"/>
          </a:xfrm>
          <a:prstGeom prst="rect">
            <a:avLst/>
          </a:prstGeom>
          <a:solidFill>
            <a:srgbClr val="96E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CAPTION_ONLY_1">
    <p:spTree>
      <p:nvGrpSpPr>
        <p:cNvPr id="72" name="Shape 72"/>
        <p:cNvGrpSpPr/>
        <p:nvPr/>
      </p:nvGrpSpPr>
      <p:grpSpPr>
        <a:xfrm>
          <a:off x="0" y="0"/>
          <a:ext cx="0" cy="0"/>
          <a:chOff x="0" y="0"/>
          <a:chExt cx="0" cy="0"/>
        </a:xfrm>
      </p:grpSpPr>
      <p:sp>
        <p:nvSpPr>
          <p:cNvPr id="73" name="Google Shape;73;p15"/>
          <p:cNvSpPr txBox="1"/>
          <p:nvPr>
            <p:ph idx="12" type="sldNum"/>
          </p:nvPr>
        </p:nvSpPr>
        <p:spPr>
          <a:xfrm>
            <a:off x="8595308" y="4749892"/>
            <a:ext cx="548700" cy="393600"/>
          </a:xfrm>
          <a:prstGeom prst="rect">
            <a:avLst/>
          </a:prstGeom>
        </p:spPr>
        <p:txBody>
          <a:bodyPr anchorCtr="0" anchor="b"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5400"/>
              <a:buNone/>
              <a:defRPr b="0" sz="5400">
                <a:solidFill>
                  <a:schemeClr val="dk2"/>
                </a:solidFill>
              </a:defRPr>
            </a:lvl1pPr>
            <a:lvl2pPr lvl="1" rtl="0">
              <a:spcBef>
                <a:spcPts val="0"/>
              </a:spcBef>
              <a:spcAft>
                <a:spcPts val="0"/>
              </a:spcAft>
              <a:buClr>
                <a:schemeClr val="dk2"/>
              </a:buClr>
              <a:buSzPts val="5400"/>
              <a:buNone/>
              <a:defRPr b="0" sz="5400">
                <a:solidFill>
                  <a:schemeClr val="dk2"/>
                </a:solidFill>
              </a:defRPr>
            </a:lvl2pPr>
            <a:lvl3pPr lvl="2" rtl="0">
              <a:spcBef>
                <a:spcPts val="0"/>
              </a:spcBef>
              <a:spcAft>
                <a:spcPts val="0"/>
              </a:spcAft>
              <a:buClr>
                <a:schemeClr val="dk2"/>
              </a:buClr>
              <a:buSzPts val="5400"/>
              <a:buNone/>
              <a:defRPr b="0" sz="5400">
                <a:solidFill>
                  <a:schemeClr val="dk2"/>
                </a:solidFill>
              </a:defRPr>
            </a:lvl3pPr>
            <a:lvl4pPr lvl="3" rtl="0">
              <a:spcBef>
                <a:spcPts val="0"/>
              </a:spcBef>
              <a:spcAft>
                <a:spcPts val="0"/>
              </a:spcAft>
              <a:buClr>
                <a:schemeClr val="dk2"/>
              </a:buClr>
              <a:buSzPts val="5400"/>
              <a:buNone/>
              <a:defRPr b="0" sz="5400">
                <a:solidFill>
                  <a:schemeClr val="dk2"/>
                </a:solidFill>
              </a:defRPr>
            </a:lvl4pPr>
            <a:lvl5pPr lvl="4" rtl="0">
              <a:spcBef>
                <a:spcPts val="0"/>
              </a:spcBef>
              <a:spcAft>
                <a:spcPts val="0"/>
              </a:spcAft>
              <a:buClr>
                <a:schemeClr val="dk2"/>
              </a:buClr>
              <a:buSzPts val="5400"/>
              <a:buNone/>
              <a:defRPr b="0" sz="5400">
                <a:solidFill>
                  <a:schemeClr val="dk2"/>
                </a:solidFill>
              </a:defRPr>
            </a:lvl5pPr>
            <a:lvl6pPr lvl="5" rtl="0">
              <a:spcBef>
                <a:spcPts val="0"/>
              </a:spcBef>
              <a:spcAft>
                <a:spcPts val="0"/>
              </a:spcAft>
              <a:buClr>
                <a:schemeClr val="dk2"/>
              </a:buClr>
              <a:buSzPts val="5400"/>
              <a:buNone/>
              <a:defRPr b="0" sz="5400">
                <a:solidFill>
                  <a:schemeClr val="dk2"/>
                </a:solidFill>
              </a:defRPr>
            </a:lvl6pPr>
            <a:lvl7pPr lvl="6" rtl="0">
              <a:spcBef>
                <a:spcPts val="0"/>
              </a:spcBef>
              <a:spcAft>
                <a:spcPts val="0"/>
              </a:spcAft>
              <a:buClr>
                <a:schemeClr val="dk2"/>
              </a:buClr>
              <a:buSzPts val="5400"/>
              <a:buNone/>
              <a:defRPr b="0" sz="5400">
                <a:solidFill>
                  <a:schemeClr val="dk2"/>
                </a:solidFill>
              </a:defRPr>
            </a:lvl7pPr>
            <a:lvl8pPr lvl="7" rtl="0">
              <a:spcBef>
                <a:spcPts val="0"/>
              </a:spcBef>
              <a:spcAft>
                <a:spcPts val="0"/>
              </a:spcAft>
              <a:buClr>
                <a:schemeClr val="dk2"/>
              </a:buClr>
              <a:buSzPts val="5400"/>
              <a:buNone/>
              <a:defRPr b="0" sz="5400">
                <a:solidFill>
                  <a:schemeClr val="dk2"/>
                </a:solidFill>
              </a:defRPr>
            </a:lvl8pPr>
            <a:lvl9pPr lvl="8" rtl="0">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Open Sans"/>
                <a:ea typeface="Open Sans"/>
                <a:cs typeface="Open Sans"/>
                <a:sym typeface="Open Sans"/>
              </a:defRPr>
            </a:lvl1pPr>
            <a:lvl2pPr lvl="1" rtl="0" algn="r">
              <a:buNone/>
              <a:defRPr sz="1000">
                <a:solidFill>
                  <a:schemeClr val="dk2"/>
                </a:solidFill>
                <a:latin typeface="Open Sans"/>
                <a:ea typeface="Open Sans"/>
                <a:cs typeface="Open Sans"/>
                <a:sym typeface="Open Sans"/>
              </a:defRPr>
            </a:lvl2pPr>
            <a:lvl3pPr lvl="2" rtl="0" algn="r">
              <a:buNone/>
              <a:defRPr sz="1000">
                <a:solidFill>
                  <a:schemeClr val="dk2"/>
                </a:solidFill>
                <a:latin typeface="Open Sans"/>
                <a:ea typeface="Open Sans"/>
                <a:cs typeface="Open Sans"/>
                <a:sym typeface="Open Sans"/>
              </a:defRPr>
            </a:lvl3pPr>
            <a:lvl4pPr lvl="3" rtl="0" algn="r">
              <a:buNone/>
              <a:defRPr sz="1000">
                <a:solidFill>
                  <a:schemeClr val="dk2"/>
                </a:solidFill>
                <a:latin typeface="Open Sans"/>
                <a:ea typeface="Open Sans"/>
                <a:cs typeface="Open Sans"/>
                <a:sym typeface="Open Sans"/>
              </a:defRPr>
            </a:lvl4pPr>
            <a:lvl5pPr lvl="4" rtl="0" algn="r">
              <a:buNone/>
              <a:defRPr sz="1000">
                <a:solidFill>
                  <a:schemeClr val="dk2"/>
                </a:solidFill>
                <a:latin typeface="Open Sans"/>
                <a:ea typeface="Open Sans"/>
                <a:cs typeface="Open Sans"/>
                <a:sym typeface="Open Sans"/>
              </a:defRPr>
            </a:lvl5pPr>
            <a:lvl6pPr lvl="5" rtl="0" algn="r">
              <a:buNone/>
              <a:defRPr sz="1000">
                <a:solidFill>
                  <a:schemeClr val="dk2"/>
                </a:solidFill>
                <a:latin typeface="Open Sans"/>
                <a:ea typeface="Open Sans"/>
                <a:cs typeface="Open Sans"/>
                <a:sym typeface="Open Sans"/>
              </a:defRPr>
            </a:lvl6pPr>
            <a:lvl7pPr lvl="6" rtl="0" algn="r">
              <a:buNone/>
              <a:defRPr sz="1000">
                <a:solidFill>
                  <a:schemeClr val="dk2"/>
                </a:solidFill>
                <a:latin typeface="Open Sans"/>
                <a:ea typeface="Open Sans"/>
                <a:cs typeface="Open Sans"/>
                <a:sym typeface="Open Sans"/>
              </a:defRPr>
            </a:lvl7pPr>
            <a:lvl8pPr lvl="7" rtl="0" algn="r">
              <a:buNone/>
              <a:defRPr sz="1000">
                <a:solidFill>
                  <a:schemeClr val="dk2"/>
                </a:solidFill>
                <a:latin typeface="Open Sans"/>
                <a:ea typeface="Open Sans"/>
                <a:cs typeface="Open Sans"/>
                <a:sym typeface="Open Sans"/>
              </a:defRPr>
            </a:lvl8pPr>
            <a:lvl9pPr lvl="8" rtl="0"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8.png"/><Relationship Id="rId4" Type="http://schemas.openxmlformats.org/officeDocument/2006/relationships/image" Target="../media/image26.png"/><Relationship Id="rId5" Type="http://schemas.openxmlformats.org/officeDocument/2006/relationships/image" Target="../media/image18.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6.png"/><Relationship Id="rId8"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39.png"/><Relationship Id="rId8"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40.png"/><Relationship Id="rId5"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6.jpg"/><Relationship Id="rId4" Type="http://schemas.openxmlformats.org/officeDocument/2006/relationships/image" Target="../media/image34.jpg"/><Relationship Id="rId5" Type="http://schemas.openxmlformats.org/officeDocument/2006/relationships/image" Target="../media/image41.jpg"/><Relationship Id="rId6" Type="http://schemas.openxmlformats.org/officeDocument/2006/relationships/image" Target="../media/image43.jpg"/><Relationship Id="rId7" Type="http://schemas.openxmlformats.org/officeDocument/2006/relationships/image" Target="../media/image3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gif"/><Relationship Id="rId4" Type="http://schemas.openxmlformats.org/officeDocument/2006/relationships/image" Target="../media/image4.gif"/><Relationship Id="rId5" Type="http://schemas.openxmlformats.org/officeDocument/2006/relationships/image" Target="../media/image13.gif"/><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8.jpg"/><Relationship Id="rId5" Type="http://schemas.openxmlformats.org/officeDocument/2006/relationships/image" Target="../media/image33.png"/><Relationship Id="rId6" Type="http://schemas.openxmlformats.org/officeDocument/2006/relationships/image" Target="../media/image14.jpg"/><Relationship Id="rId7" Type="http://schemas.openxmlformats.org/officeDocument/2006/relationships/image" Target="../media/image9.png"/><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ctrTitle"/>
          </p:nvPr>
        </p:nvSpPr>
        <p:spPr>
          <a:xfrm>
            <a:off x="938825" y="166531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Community Service Project</a:t>
            </a:r>
            <a:endParaRPr/>
          </a:p>
        </p:txBody>
      </p:sp>
      <p:sp>
        <p:nvSpPr>
          <p:cNvPr id="79" name="Google Shape;79;p16"/>
          <p:cNvSpPr txBox="1"/>
          <p:nvPr/>
        </p:nvSpPr>
        <p:spPr>
          <a:xfrm>
            <a:off x="0" y="4289225"/>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MENTOR </a:t>
            </a:r>
            <a:r>
              <a:rPr lang="en">
                <a:latin typeface="Open Sans"/>
                <a:ea typeface="Open Sans"/>
                <a:cs typeface="Open Sans"/>
                <a:sym typeface="Open Sans"/>
              </a:rPr>
              <a:t>TRAINING - DAY 2</a:t>
            </a:r>
            <a:endParaRPr>
              <a:latin typeface="Open Sans"/>
              <a:ea typeface="Open Sans"/>
              <a:cs typeface="Open Sans"/>
              <a:sym typeface="Open Sans"/>
            </a:endParaRPr>
          </a:p>
        </p:txBody>
      </p:sp>
      <p:pic>
        <p:nvPicPr>
          <p:cNvPr id="80" name="Google Shape;80;p16"/>
          <p:cNvPicPr preferRelativeResize="0"/>
          <p:nvPr/>
        </p:nvPicPr>
        <p:blipFill>
          <a:blip r:embed="rId3">
            <a:alphaModFix/>
          </a:blip>
          <a:stretch>
            <a:fillRect/>
          </a:stretch>
        </p:blipFill>
        <p:spPr>
          <a:xfrm>
            <a:off x="2290650" y="2991971"/>
            <a:ext cx="705253" cy="530333"/>
          </a:xfrm>
          <a:prstGeom prst="rect">
            <a:avLst/>
          </a:prstGeom>
          <a:noFill/>
          <a:ln>
            <a:noFill/>
          </a:ln>
        </p:spPr>
      </p:pic>
      <p:pic>
        <p:nvPicPr>
          <p:cNvPr id="81" name="Google Shape;81;p16"/>
          <p:cNvPicPr preferRelativeResize="0"/>
          <p:nvPr/>
        </p:nvPicPr>
        <p:blipFill>
          <a:blip r:embed="rId4">
            <a:alphaModFix/>
          </a:blip>
          <a:stretch>
            <a:fillRect/>
          </a:stretch>
        </p:blipFill>
        <p:spPr>
          <a:xfrm>
            <a:off x="6035505" y="2967440"/>
            <a:ext cx="899945" cy="530345"/>
          </a:xfrm>
          <a:prstGeom prst="rect">
            <a:avLst/>
          </a:prstGeom>
          <a:noFill/>
          <a:ln>
            <a:noFill/>
          </a:ln>
        </p:spPr>
      </p:pic>
      <p:pic>
        <p:nvPicPr>
          <p:cNvPr id="82" name="Google Shape;82;p16"/>
          <p:cNvPicPr preferRelativeResize="0"/>
          <p:nvPr/>
        </p:nvPicPr>
        <p:blipFill rotWithShape="1">
          <a:blip r:embed="rId5">
            <a:alphaModFix/>
          </a:blip>
          <a:srcRect b="0" l="0" r="0" t="0"/>
          <a:stretch/>
        </p:blipFill>
        <p:spPr>
          <a:xfrm>
            <a:off x="3996172" y="2991971"/>
            <a:ext cx="1039064" cy="530333"/>
          </a:xfrm>
          <a:prstGeom prst="rect">
            <a:avLst/>
          </a:prstGeom>
          <a:noFill/>
          <a:ln>
            <a:noFill/>
          </a:ln>
        </p:spPr>
      </p:pic>
      <p:pic>
        <p:nvPicPr>
          <p:cNvPr id="83" name="Google Shape;83;p16"/>
          <p:cNvPicPr preferRelativeResize="0"/>
          <p:nvPr/>
        </p:nvPicPr>
        <p:blipFill>
          <a:blip r:embed="rId6">
            <a:alphaModFix/>
          </a:blip>
          <a:stretch>
            <a:fillRect/>
          </a:stretch>
        </p:blipFill>
        <p:spPr>
          <a:xfrm>
            <a:off x="5182747" y="2886275"/>
            <a:ext cx="705247" cy="692676"/>
          </a:xfrm>
          <a:prstGeom prst="rect">
            <a:avLst/>
          </a:prstGeom>
          <a:noFill/>
          <a:ln>
            <a:noFill/>
          </a:ln>
        </p:spPr>
      </p:pic>
      <p:pic>
        <p:nvPicPr>
          <p:cNvPr id="84" name="Google Shape;84;p16"/>
          <p:cNvPicPr preferRelativeResize="0"/>
          <p:nvPr/>
        </p:nvPicPr>
        <p:blipFill>
          <a:blip r:embed="rId7">
            <a:alphaModFix/>
          </a:blip>
          <a:stretch>
            <a:fillRect/>
          </a:stretch>
        </p:blipFill>
        <p:spPr>
          <a:xfrm>
            <a:off x="3143414" y="2904366"/>
            <a:ext cx="705247" cy="6753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226800" y="86400"/>
            <a:ext cx="5876100" cy="32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Better Bottle</a:t>
            </a:r>
            <a:endParaRPr/>
          </a:p>
        </p:txBody>
      </p:sp>
      <p:grpSp>
        <p:nvGrpSpPr>
          <p:cNvPr id="172" name="Google Shape;172;p25"/>
          <p:cNvGrpSpPr/>
          <p:nvPr/>
        </p:nvGrpSpPr>
        <p:grpSpPr>
          <a:xfrm>
            <a:off x="704338" y="1703138"/>
            <a:ext cx="2176800" cy="1453713"/>
            <a:chOff x="6262838" y="1274838"/>
            <a:chExt cx="2176800" cy="1453713"/>
          </a:xfrm>
        </p:grpSpPr>
        <p:pic>
          <p:nvPicPr>
            <p:cNvPr id="173" name="Google Shape;173;p25"/>
            <p:cNvPicPr preferRelativeResize="0"/>
            <p:nvPr/>
          </p:nvPicPr>
          <p:blipFill rotWithShape="1">
            <a:blip r:embed="rId3">
              <a:alphaModFix/>
            </a:blip>
            <a:srcRect b="0" l="0" r="0" t="0"/>
            <a:stretch/>
          </p:blipFill>
          <p:spPr>
            <a:xfrm>
              <a:off x="6862575" y="1274838"/>
              <a:ext cx="977325" cy="977325"/>
            </a:xfrm>
            <a:prstGeom prst="rect">
              <a:avLst/>
            </a:prstGeom>
            <a:noFill/>
            <a:ln>
              <a:noFill/>
            </a:ln>
          </p:spPr>
        </p:pic>
        <p:sp>
          <p:nvSpPr>
            <p:cNvPr id="174" name="Google Shape;174;p25"/>
            <p:cNvSpPr txBox="1"/>
            <p:nvPr/>
          </p:nvSpPr>
          <p:spPr>
            <a:xfrm>
              <a:off x="6262838" y="2404550"/>
              <a:ext cx="2176800" cy="32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oppins"/>
                  <a:ea typeface="Poppins"/>
                  <a:cs typeface="Poppins"/>
                  <a:sym typeface="Poppins"/>
                </a:rPr>
                <a:t>Understand the User</a:t>
              </a:r>
              <a:endParaRPr sz="1200">
                <a:latin typeface="Poppins"/>
                <a:ea typeface="Poppins"/>
                <a:cs typeface="Poppins"/>
                <a:sym typeface="Poppins"/>
              </a:endParaRPr>
            </a:p>
          </p:txBody>
        </p:sp>
      </p:grpSp>
      <p:grpSp>
        <p:nvGrpSpPr>
          <p:cNvPr id="175" name="Google Shape;175;p25"/>
          <p:cNvGrpSpPr/>
          <p:nvPr/>
        </p:nvGrpSpPr>
        <p:grpSpPr>
          <a:xfrm>
            <a:off x="3483588" y="1703138"/>
            <a:ext cx="2176800" cy="1453713"/>
            <a:chOff x="2093963" y="3255013"/>
            <a:chExt cx="2176800" cy="1453713"/>
          </a:xfrm>
        </p:grpSpPr>
        <p:pic>
          <p:nvPicPr>
            <p:cNvPr id="176" name="Google Shape;176;p25"/>
            <p:cNvPicPr preferRelativeResize="0"/>
            <p:nvPr/>
          </p:nvPicPr>
          <p:blipFill rotWithShape="1">
            <a:blip r:embed="rId4">
              <a:alphaModFix/>
            </a:blip>
            <a:srcRect b="0" l="0" r="0" t="0"/>
            <a:stretch/>
          </p:blipFill>
          <p:spPr>
            <a:xfrm>
              <a:off x="2693700" y="3255012"/>
              <a:ext cx="977325" cy="977325"/>
            </a:xfrm>
            <a:prstGeom prst="rect">
              <a:avLst/>
            </a:prstGeom>
            <a:noFill/>
            <a:ln>
              <a:noFill/>
            </a:ln>
          </p:spPr>
        </p:pic>
        <p:sp>
          <p:nvSpPr>
            <p:cNvPr id="177" name="Google Shape;177;p25"/>
            <p:cNvSpPr txBox="1"/>
            <p:nvPr/>
          </p:nvSpPr>
          <p:spPr>
            <a:xfrm>
              <a:off x="2093963" y="4384725"/>
              <a:ext cx="2176800" cy="32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oppins"/>
                  <a:ea typeface="Poppins"/>
                  <a:cs typeface="Poppins"/>
                  <a:sym typeface="Poppins"/>
                </a:rPr>
                <a:t>Upgrade the Bottle</a:t>
              </a:r>
              <a:endParaRPr sz="1200">
                <a:latin typeface="Poppins"/>
                <a:ea typeface="Poppins"/>
                <a:cs typeface="Poppins"/>
                <a:sym typeface="Poppins"/>
              </a:endParaRPr>
            </a:p>
          </p:txBody>
        </p:sp>
      </p:grpSp>
      <p:grpSp>
        <p:nvGrpSpPr>
          <p:cNvPr id="178" name="Google Shape;178;p25"/>
          <p:cNvGrpSpPr/>
          <p:nvPr/>
        </p:nvGrpSpPr>
        <p:grpSpPr>
          <a:xfrm>
            <a:off x="6262838" y="1703138"/>
            <a:ext cx="2176800" cy="1453713"/>
            <a:chOff x="4873213" y="3255013"/>
            <a:chExt cx="2176800" cy="1453713"/>
          </a:xfrm>
        </p:grpSpPr>
        <p:pic>
          <p:nvPicPr>
            <p:cNvPr id="179" name="Google Shape;179;p25"/>
            <p:cNvPicPr preferRelativeResize="0"/>
            <p:nvPr/>
          </p:nvPicPr>
          <p:blipFill rotWithShape="1">
            <a:blip r:embed="rId5">
              <a:alphaModFix/>
            </a:blip>
            <a:srcRect b="0" l="0" r="0" t="0"/>
            <a:stretch/>
          </p:blipFill>
          <p:spPr>
            <a:xfrm>
              <a:off x="5472950" y="3255012"/>
              <a:ext cx="977325" cy="977325"/>
            </a:xfrm>
            <a:prstGeom prst="rect">
              <a:avLst/>
            </a:prstGeom>
            <a:noFill/>
            <a:ln>
              <a:noFill/>
            </a:ln>
          </p:spPr>
        </p:pic>
        <p:sp>
          <p:nvSpPr>
            <p:cNvPr id="180" name="Google Shape;180;p25"/>
            <p:cNvSpPr txBox="1"/>
            <p:nvPr/>
          </p:nvSpPr>
          <p:spPr>
            <a:xfrm>
              <a:off x="4873213" y="4384725"/>
              <a:ext cx="2176800" cy="32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oppins"/>
                  <a:ea typeface="Poppins"/>
                  <a:cs typeface="Poppins"/>
                  <a:sym typeface="Poppins"/>
                </a:rPr>
                <a:t>Explain your New Bottle</a:t>
              </a:r>
              <a:endParaRPr sz="1200">
                <a:latin typeface="Poppins"/>
                <a:ea typeface="Poppins"/>
                <a:cs typeface="Poppins"/>
                <a:sym typeface="Poppins"/>
              </a:endParaRPr>
            </a:p>
          </p:txBody>
        </p:sp>
      </p:grpSp>
      <p:pic>
        <p:nvPicPr>
          <p:cNvPr id="181" name="Google Shape;181;p25"/>
          <p:cNvPicPr preferRelativeResize="0"/>
          <p:nvPr/>
        </p:nvPicPr>
        <p:blipFill>
          <a:blip r:embed="rId6">
            <a:alphaModFix/>
          </a:blip>
          <a:stretch>
            <a:fillRect/>
          </a:stretch>
        </p:blipFill>
        <p:spPr>
          <a:xfrm>
            <a:off x="8182250" y="242800"/>
            <a:ext cx="201425" cy="228600"/>
          </a:xfrm>
          <a:prstGeom prst="rect">
            <a:avLst/>
          </a:prstGeom>
          <a:noFill/>
          <a:ln>
            <a:noFill/>
          </a:ln>
        </p:spPr>
      </p:pic>
      <p:sp>
        <p:nvSpPr>
          <p:cNvPr id="182" name="Google Shape;182;p25"/>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2 min</a:t>
            </a:r>
            <a:endParaRPr b="1" sz="800">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226800" y="86400"/>
            <a:ext cx="5876100" cy="32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Did We Do </a:t>
            </a:r>
            <a:endParaRPr/>
          </a:p>
        </p:txBody>
      </p:sp>
      <p:sp>
        <p:nvSpPr>
          <p:cNvPr id="188" name="Google Shape;188;p26"/>
          <p:cNvSpPr txBox="1"/>
          <p:nvPr>
            <p:ph idx="4294967295" type="subTitle"/>
          </p:nvPr>
        </p:nvSpPr>
        <p:spPr>
          <a:xfrm>
            <a:off x="1068600" y="1619567"/>
            <a:ext cx="7006800" cy="3114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500">
                <a:solidFill>
                  <a:srgbClr val="000000"/>
                </a:solidFill>
              </a:rPr>
              <a:t>Design thinking is both a </a:t>
            </a:r>
            <a:r>
              <a:rPr b="1" lang="en" sz="1500">
                <a:solidFill>
                  <a:srgbClr val="000000"/>
                </a:solidFill>
              </a:rPr>
              <a:t>process</a:t>
            </a:r>
            <a:r>
              <a:rPr lang="en" sz="1500">
                <a:solidFill>
                  <a:srgbClr val="000000"/>
                </a:solidFill>
              </a:rPr>
              <a:t> and an</a:t>
            </a:r>
            <a:r>
              <a:rPr b="1" lang="en" sz="1500">
                <a:solidFill>
                  <a:srgbClr val="000000"/>
                </a:solidFill>
              </a:rPr>
              <a:t> ideology (way of thinking)</a:t>
            </a:r>
            <a:r>
              <a:rPr lang="en" sz="1500">
                <a:solidFill>
                  <a:srgbClr val="000000"/>
                </a:solidFill>
              </a:rPr>
              <a:t> that seeks to solve complex problems in a </a:t>
            </a:r>
            <a:r>
              <a:rPr b="1" lang="en" sz="1500">
                <a:solidFill>
                  <a:srgbClr val="000000"/>
                </a:solidFill>
              </a:rPr>
              <a:t>user-centric way.</a:t>
            </a:r>
            <a:r>
              <a:rPr lang="en" sz="1500">
                <a:solidFill>
                  <a:srgbClr val="000000"/>
                </a:solidFill>
              </a:rPr>
              <a:t> It focuses on achieving practical results and solutions that are: </a:t>
            </a:r>
            <a:endParaRPr sz="1500">
              <a:solidFill>
                <a:srgbClr val="000000"/>
              </a:solidFill>
            </a:endParaRPr>
          </a:p>
          <a:p>
            <a:pPr indent="-323850" lvl="0" marL="457200" rtl="0" algn="l">
              <a:lnSpc>
                <a:spcPct val="115000"/>
              </a:lnSpc>
              <a:spcBef>
                <a:spcPts val="1200"/>
              </a:spcBef>
              <a:spcAft>
                <a:spcPts val="0"/>
              </a:spcAft>
              <a:buClr>
                <a:srgbClr val="000000"/>
              </a:buClr>
              <a:buSzPts val="1500"/>
              <a:buFont typeface="Arial"/>
              <a:buChar char="●"/>
            </a:pPr>
            <a:r>
              <a:rPr b="1" lang="en" sz="1500">
                <a:solidFill>
                  <a:srgbClr val="000000"/>
                </a:solidFill>
              </a:rPr>
              <a:t>Technically feasible</a:t>
            </a:r>
            <a:r>
              <a:rPr lang="en" sz="1500">
                <a:solidFill>
                  <a:srgbClr val="000000"/>
                </a:solidFill>
              </a:rPr>
              <a:t>: They can be developed into functional products or processes;</a:t>
            </a:r>
            <a:endParaRPr sz="1500">
              <a:solidFill>
                <a:srgbClr val="000000"/>
              </a:solidFill>
            </a:endParaRPr>
          </a:p>
          <a:p>
            <a:pPr indent="-323850" lvl="0" marL="457200" rtl="0" algn="l">
              <a:lnSpc>
                <a:spcPct val="115000"/>
              </a:lnSpc>
              <a:spcBef>
                <a:spcPts val="0"/>
              </a:spcBef>
              <a:spcAft>
                <a:spcPts val="0"/>
              </a:spcAft>
              <a:buClr>
                <a:srgbClr val="000000"/>
              </a:buClr>
              <a:buSzPts val="1500"/>
              <a:buFont typeface="Arial"/>
              <a:buChar char="●"/>
            </a:pPr>
            <a:r>
              <a:rPr b="1" lang="en" sz="1500">
                <a:solidFill>
                  <a:srgbClr val="000000"/>
                </a:solidFill>
              </a:rPr>
              <a:t>Economically viable</a:t>
            </a:r>
            <a:r>
              <a:rPr lang="en" sz="1500">
                <a:solidFill>
                  <a:srgbClr val="000000"/>
                </a:solidFill>
              </a:rPr>
              <a:t>: The business can afford to implement them;</a:t>
            </a:r>
            <a:endParaRPr sz="1500">
              <a:solidFill>
                <a:srgbClr val="000000"/>
              </a:solidFill>
            </a:endParaRPr>
          </a:p>
          <a:p>
            <a:pPr indent="-323850" lvl="0" marL="457200" rtl="0" algn="l">
              <a:lnSpc>
                <a:spcPct val="115000"/>
              </a:lnSpc>
              <a:spcBef>
                <a:spcPts val="0"/>
              </a:spcBef>
              <a:spcAft>
                <a:spcPts val="0"/>
              </a:spcAft>
              <a:buClr>
                <a:srgbClr val="000000"/>
              </a:buClr>
              <a:buSzPts val="1500"/>
              <a:buFont typeface="Arial"/>
              <a:buChar char="●"/>
            </a:pPr>
            <a:r>
              <a:rPr b="1" lang="en" sz="1500">
                <a:solidFill>
                  <a:srgbClr val="000000"/>
                </a:solidFill>
              </a:rPr>
              <a:t>Desirable for the user</a:t>
            </a:r>
            <a:r>
              <a:rPr lang="en" sz="1500">
                <a:solidFill>
                  <a:srgbClr val="000000"/>
                </a:solidFill>
              </a:rPr>
              <a:t>: They meet a real human need.</a:t>
            </a:r>
            <a:endParaRPr sz="1500">
              <a:solidFill>
                <a:srgbClr val="000000"/>
              </a:solidFill>
            </a:endParaRPr>
          </a:p>
          <a:p>
            <a:pPr indent="0" lvl="0" marL="0" rtl="0" algn="l">
              <a:lnSpc>
                <a:spcPct val="115000"/>
              </a:lnSpc>
              <a:spcBef>
                <a:spcPts val="1200"/>
              </a:spcBef>
              <a:spcAft>
                <a:spcPts val="0"/>
              </a:spcAft>
              <a:buClr>
                <a:schemeClr val="dk1"/>
              </a:buClr>
              <a:buSzPts val="1100"/>
              <a:buFont typeface="Arial"/>
              <a:buNone/>
            </a:pPr>
            <a:r>
              <a:t/>
            </a:r>
            <a:endParaRPr sz="1300">
              <a:solidFill>
                <a:srgbClr val="000000"/>
              </a:solidFill>
            </a:endParaRPr>
          </a:p>
          <a:p>
            <a:pPr indent="0" lvl="0" marL="0" rtl="0" algn="l">
              <a:spcBef>
                <a:spcPts val="1200"/>
              </a:spcBef>
              <a:spcAft>
                <a:spcPts val="1200"/>
              </a:spcAft>
              <a:buNone/>
            </a:pPr>
            <a:r>
              <a:t/>
            </a:r>
            <a:endParaRPr sz="1500">
              <a:solidFill>
                <a:srgbClr val="000000"/>
              </a:solidFill>
            </a:endParaRPr>
          </a:p>
        </p:txBody>
      </p:sp>
      <p:sp>
        <p:nvSpPr>
          <p:cNvPr id="189" name="Google Shape;189;p26"/>
          <p:cNvSpPr txBox="1"/>
          <p:nvPr>
            <p:ph idx="4294967295" type="subTitle"/>
          </p:nvPr>
        </p:nvSpPr>
        <p:spPr>
          <a:xfrm>
            <a:off x="2404500" y="950400"/>
            <a:ext cx="4547100" cy="556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2000">
                <a:solidFill>
                  <a:srgbClr val="000000"/>
                </a:solidFill>
              </a:rPr>
              <a:t>DESIGN THINKING</a:t>
            </a:r>
            <a:endParaRPr b="1" sz="2000">
              <a:solidFill>
                <a:srgbClr val="000000"/>
              </a:solidFill>
            </a:endParaRPr>
          </a:p>
        </p:txBody>
      </p:sp>
      <p:pic>
        <p:nvPicPr>
          <p:cNvPr id="190" name="Google Shape;190;p26"/>
          <p:cNvPicPr preferRelativeResize="0"/>
          <p:nvPr/>
        </p:nvPicPr>
        <p:blipFill>
          <a:blip r:embed="rId3">
            <a:alphaModFix/>
          </a:blip>
          <a:stretch>
            <a:fillRect/>
          </a:stretch>
        </p:blipFill>
        <p:spPr>
          <a:xfrm>
            <a:off x="8182250" y="242800"/>
            <a:ext cx="201425" cy="228600"/>
          </a:xfrm>
          <a:prstGeom prst="rect">
            <a:avLst/>
          </a:prstGeom>
          <a:noFill/>
          <a:ln>
            <a:noFill/>
          </a:ln>
        </p:spPr>
      </p:pic>
      <p:sp>
        <p:nvSpPr>
          <p:cNvPr id="191" name="Google Shape;191;p26"/>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2 min</a:t>
            </a:r>
            <a:endParaRPr b="1" sz="80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ph type="title"/>
          </p:nvPr>
        </p:nvSpPr>
        <p:spPr>
          <a:xfrm>
            <a:off x="1008325" y="2268000"/>
            <a:ext cx="7006800" cy="324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Design Thinking Framework</a:t>
            </a:r>
            <a:endParaRPr/>
          </a:p>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8"/>
          <p:cNvPicPr preferRelativeResize="0"/>
          <p:nvPr/>
        </p:nvPicPr>
        <p:blipFill>
          <a:blip r:embed="rId3">
            <a:alphaModFix/>
          </a:blip>
          <a:stretch>
            <a:fillRect/>
          </a:stretch>
        </p:blipFill>
        <p:spPr>
          <a:xfrm>
            <a:off x="8182250" y="242800"/>
            <a:ext cx="201425" cy="228600"/>
          </a:xfrm>
          <a:prstGeom prst="rect">
            <a:avLst/>
          </a:prstGeom>
          <a:noFill/>
          <a:ln>
            <a:noFill/>
          </a:ln>
        </p:spPr>
      </p:pic>
      <p:sp>
        <p:nvSpPr>
          <p:cNvPr id="202" name="Google Shape;202;p28"/>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5 min</a:t>
            </a:r>
            <a:endParaRPr b="1" sz="800">
              <a:latin typeface="Poppins"/>
              <a:ea typeface="Poppins"/>
              <a:cs typeface="Poppins"/>
              <a:sym typeface="Poppins"/>
            </a:endParaRPr>
          </a:p>
        </p:txBody>
      </p:sp>
      <p:pic>
        <p:nvPicPr>
          <p:cNvPr id="203" name="Google Shape;203;p28"/>
          <p:cNvPicPr preferRelativeResize="0"/>
          <p:nvPr/>
        </p:nvPicPr>
        <p:blipFill rotWithShape="1">
          <a:blip r:embed="rId4">
            <a:alphaModFix/>
          </a:blip>
          <a:srcRect b="3754" l="4836" r="5766" t="3541"/>
          <a:stretch/>
        </p:blipFill>
        <p:spPr>
          <a:xfrm>
            <a:off x="1509425" y="315550"/>
            <a:ext cx="6125152" cy="4671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226800" y="86400"/>
            <a:ext cx="5876100" cy="32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a:t>
            </a:r>
            <a:r>
              <a:rPr lang="en"/>
              <a:t>Principles</a:t>
            </a:r>
            <a:endParaRPr/>
          </a:p>
        </p:txBody>
      </p:sp>
      <p:sp>
        <p:nvSpPr>
          <p:cNvPr id="209" name="Google Shape;209;p29"/>
          <p:cNvSpPr txBox="1"/>
          <p:nvPr/>
        </p:nvSpPr>
        <p:spPr>
          <a:xfrm>
            <a:off x="3008100" y="1677725"/>
            <a:ext cx="25686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200">
                <a:solidFill>
                  <a:srgbClr val="434343"/>
                </a:solidFill>
                <a:latin typeface="Poppins"/>
                <a:ea typeface="Poppins"/>
                <a:cs typeface="Poppins"/>
                <a:sym typeface="Poppins"/>
              </a:rPr>
              <a:t>Collaboration</a:t>
            </a:r>
            <a:r>
              <a:rPr lang="en" sz="1200">
                <a:solidFill>
                  <a:srgbClr val="434343"/>
                </a:solidFill>
                <a:latin typeface="Poppins"/>
                <a:ea typeface="Poppins"/>
                <a:cs typeface="Poppins"/>
                <a:sym typeface="Poppins"/>
              </a:rPr>
              <a:t>: </a:t>
            </a:r>
            <a:endParaRPr sz="1200">
              <a:solidFill>
                <a:srgbClr val="434343"/>
              </a:solidFill>
              <a:latin typeface="Poppins"/>
              <a:ea typeface="Poppins"/>
              <a:cs typeface="Poppins"/>
              <a:sym typeface="Poppins"/>
            </a:endParaRPr>
          </a:p>
          <a:p>
            <a:pPr indent="0" lvl="0" marL="0" rtl="0" algn="just">
              <a:lnSpc>
                <a:spcPct val="115000"/>
              </a:lnSpc>
              <a:spcBef>
                <a:spcPts val="0"/>
              </a:spcBef>
              <a:spcAft>
                <a:spcPts val="0"/>
              </a:spcAft>
              <a:buNone/>
            </a:pPr>
            <a:r>
              <a:rPr lang="en" sz="1200">
                <a:solidFill>
                  <a:srgbClr val="434343"/>
                </a:solidFill>
                <a:latin typeface="Poppins"/>
                <a:ea typeface="Poppins"/>
                <a:cs typeface="Poppins"/>
                <a:sym typeface="Poppins"/>
              </a:rPr>
              <a:t>Did we collaborate with the Users while designing the bottle? </a:t>
            </a:r>
            <a:endParaRPr sz="1200">
              <a:solidFill>
                <a:srgbClr val="434343"/>
              </a:solidFill>
              <a:latin typeface="Poppins"/>
              <a:ea typeface="Poppins"/>
              <a:cs typeface="Poppins"/>
              <a:sym typeface="Poppins"/>
            </a:endParaRPr>
          </a:p>
          <a:p>
            <a:pPr indent="0" lvl="0" marL="0" rtl="0" algn="just">
              <a:lnSpc>
                <a:spcPct val="115000"/>
              </a:lnSpc>
              <a:spcBef>
                <a:spcPts val="0"/>
              </a:spcBef>
              <a:spcAft>
                <a:spcPts val="0"/>
              </a:spcAft>
              <a:buNone/>
            </a:pPr>
            <a:r>
              <a:rPr lang="en" sz="1200">
                <a:solidFill>
                  <a:srgbClr val="434343"/>
                </a:solidFill>
                <a:latin typeface="Poppins"/>
                <a:ea typeface="Poppins"/>
                <a:cs typeface="Poppins"/>
                <a:sym typeface="Poppins"/>
              </a:rPr>
              <a:t>(Rate 1-5 on chat)</a:t>
            </a:r>
            <a:endParaRPr sz="1200">
              <a:solidFill>
                <a:srgbClr val="434343"/>
              </a:solidFill>
              <a:latin typeface="Poppins"/>
              <a:ea typeface="Poppins"/>
              <a:cs typeface="Poppins"/>
              <a:sym typeface="Poppins"/>
            </a:endParaRPr>
          </a:p>
        </p:txBody>
      </p:sp>
      <p:sp>
        <p:nvSpPr>
          <p:cNvPr id="210" name="Google Shape;210;p29"/>
          <p:cNvSpPr txBox="1"/>
          <p:nvPr/>
        </p:nvSpPr>
        <p:spPr>
          <a:xfrm>
            <a:off x="5789400" y="1677725"/>
            <a:ext cx="2568600" cy="100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200">
                <a:solidFill>
                  <a:srgbClr val="434343"/>
                </a:solidFill>
                <a:latin typeface="Poppins"/>
                <a:ea typeface="Poppins"/>
                <a:cs typeface="Poppins"/>
                <a:sym typeface="Poppins"/>
              </a:rPr>
              <a:t>Ideation</a:t>
            </a:r>
            <a:r>
              <a:rPr lang="en" sz="1200">
                <a:solidFill>
                  <a:srgbClr val="434343"/>
                </a:solidFill>
                <a:latin typeface="Poppins"/>
                <a:ea typeface="Poppins"/>
                <a:cs typeface="Poppins"/>
                <a:sym typeface="Poppins"/>
              </a:rPr>
              <a:t>: </a:t>
            </a:r>
            <a:endParaRPr sz="1200">
              <a:solidFill>
                <a:srgbClr val="434343"/>
              </a:solidFill>
              <a:latin typeface="Poppins"/>
              <a:ea typeface="Poppins"/>
              <a:cs typeface="Poppins"/>
              <a:sym typeface="Poppins"/>
            </a:endParaRPr>
          </a:p>
          <a:p>
            <a:pPr indent="0" lvl="0" marL="0" rtl="0" algn="just">
              <a:lnSpc>
                <a:spcPct val="115000"/>
              </a:lnSpc>
              <a:spcBef>
                <a:spcPts val="0"/>
              </a:spcBef>
              <a:spcAft>
                <a:spcPts val="0"/>
              </a:spcAft>
              <a:buNone/>
            </a:pPr>
            <a:r>
              <a:rPr lang="en" sz="1200">
                <a:solidFill>
                  <a:srgbClr val="434343"/>
                </a:solidFill>
                <a:latin typeface="Poppins"/>
                <a:ea typeface="Poppins"/>
                <a:cs typeface="Poppins"/>
                <a:sym typeface="Poppins"/>
              </a:rPr>
              <a:t>Did we ideate while designing the bottle? </a:t>
            </a:r>
            <a:endParaRPr sz="1200">
              <a:solidFill>
                <a:srgbClr val="434343"/>
              </a:solidFill>
              <a:latin typeface="Poppins"/>
              <a:ea typeface="Poppins"/>
              <a:cs typeface="Poppins"/>
              <a:sym typeface="Poppins"/>
            </a:endParaRPr>
          </a:p>
          <a:p>
            <a:pPr indent="0" lvl="0" marL="0" rtl="0" algn="just">
              <a:lnSpc>
                <a:spcPct val="115000"/>
              </a:lnSpc>
              <a:spcBef>
                <a:spcPts val="0"/>
              </a:spcBef>
              <a:spcAft>
                <a:spcPts val="0"/>
              </a:spcAft>
              <a:buNone/>
            </a:pPr>
            <a:r>
              <a:rPr lang="en" sz="1200">
                <a:solidFill>
                  <a:srgbClr val="434343"/>
                </a:solidFill>
                <a:latin typeface="Poppins"/>
                <a:ea typeface="Poppins"/>
                <a:cs typeface="Poppins"/>
                <a:sym typeface="Poppins"/>
              </a:rPr>
              <a:t>(Rate 1-5 on chat)</a:t>
            </a:r>
            <a:endParaRPr sz="1200">
              <a:solidFill>
                <a:srgbClr val="434343"/>
              </a:solidFill>
              <a:latin typeface="Poppins"/>
              <a:ea typeface="Poppins"/>
              <a:cs typeface="Poppins"/>
              <a:sym typeface="Poppins"/>
            </a:endParaRPr>
          </a:p>
        </p:txBody>
      </p:sp>
      <p:sp>
        <p:nvSpPr>
          <p:cNvPr id="211" name="Google Shape;211;p29"/>
          <p:cNvSpPr txBox="1"/>
          <p:nvPr/>
        </p:nvSpPr>
        <p:spPr>
          <a:xfrm>
            <a:off x="226800" y="1677725"/>
            <a:ext cx="25686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200">
                <a:solidFill>
                  <a:srgbClr val="434343"/>
                </a:solidFill>
                <a:latin typeface="Poppins"/>
                <a:ea typeface="Poppins"/>
                <a:cs typeface="Poppins"/>
                <a:sym typeface="Poppins"/>
              </a:rPr>
              <a:t>User centricity or Empathy</a:t>
            </a:r>
            <a:r>
              <a:rPr lang="en" sz="1200">
                <a:solidFill>
                  <a:srgbClr val="434343"/>
                </a:solidFill>
                <a:latin typeface="Poppins"/>
                <a:ea typeface="Poppins"/>
                <a:cs typeface="Poppins"/>
                <a:sym typeface="Poppins"/>
              </a:rPr>
              <a:t>: </a:t>
            </a:r>
            <a:endParaRPr sz="1200">
              <a:solidFill>
                <a:srgbClr val="434343"/>
              </a:solidFill>
              <a:latin typeface="Poppins"/>
              <a:ea typeface="Poppins"/>
              <a:cs typeface="Poppins"/>
              <a:sym typeface="Poppins"/>
            </a:endParaRPr>
          </a:p>
          <a:p>
            <a:pPr indent="0" lvl="0" marL="0" rtl="0" algn="just">
              <a:lnSpc>
                <a:spcPct val="115000"/>
              </a:lnSpc>
              <a:spcBef>
                <a:spcPts val="0"/>
              </a:spcBef>
              <a:spcAft>
                <a:spcPts val="0"/>
              </a:spcAft>
              <a:buNone/>
            </a:pPr>
            <a:r>
              <a:rPr lang="en" sz="1200">
                <a:solidFill>
                  <a:srgbClr val="434343"/>
                </a:solidFill>
                <a:latin typeface="Poppins"/>
                <a:ea typeface="Poppins"/>
                <a:cs typeface="Poppins"/>
                <a:sym typeface="Poppins"/>
              </a:rPr>
              <a:t>Did we empathize with the Users while designing the bottle? </a:t>
            </a:r>
            <a:endParaRPr sz="1200">
              <a:solidFill>
                <a:srgbClr val="434343"/>
              </a:solidFill>
              <a:latin typeface="Poppins"/>
              <a:ea typeface="Poppins"/>
              <a:cs typeface="Poppins"/>
              <a:sym typeface="Poppins"/>
            </a:endParaRPr>
          </a:p>
          <a:p>
            <a:pPr indent="0" lvl="0" marL="0" rtl="0" algn="just">
              <a:lnSpc>
                <a:spcPct val="115000"/>
              </a:lnSpc>
              <a:spcBef>
                <a:spcPts val="0"/>
              </a:spcBef>
              <a:spcAft>
                <a:spcPts val="0"/>
              </a:spcAft>
              <a:buNone/>
            </a:pPr>
            <a:r>
              <a:rPr lang="en" sz="1200">
                <a:solidFill>
                  <a:srgbClr val="434343"/>
                </a:solidFill>
                <a:latin typeface="Poppins"/>
                <a:ea typeface="Poppins"/>
                <a:cs typeface="Poppins"/>
                <a:sym typeface="Poppins"/>
              </a:rPr>
              <a:t>(Rate 1-5 on chat)</a:t>
            </a:r>
            <a:endParaRPr sz="1200">
              <a:solidFill>
                <a:srgbClr val="434343"/>
              </a:solidFill>
              <a:latin typeface="Poppins"/>
              <a:ea typeface="Poppins"/>
              <a:cs typeface="Poppins"/>
              <a:sym typeface="Poppins"/>
            </a:endParaRPr>
          </a:p>
        </p:txBody>
      </p:sp>
      <p:pic>
        <p:nvPicPr>
          <p:cNvPr id="212" name="Google Shape;212;p29"/>
          <p:cNvPicPr preferRelativeResize="0"/>
          <p:nvPr/>
        </p:nvPicPr>
        <p:blipFill>
          <a:blip r:embed="rId3">
            <a:alphaModFix/>
          </a:blip>
          <a:stretch>
            <a:fillRect/>
          </a:stretch>
        </p:blipFill>
        <p:spPr>
          <a:xfrm>
            <a:off x="913925" y="782987"/>
            <a:ext cx="754050" cy="754050"/>
          </a:xfrm>
          <a:prstGeom prst="rect">
            <a:avLst/>
          </a:prstGeom>
          <a:noFill/>
          <a:ln>
            <a:noFill/>
          </a:ln>
        </p:spPr>
      </p:pic>
      <p:pic>
        <p:nvPicPr>
          <p:cNvPr id="213" name="Google Shape;213;p29"/>
          <p:cNvPicPr preferRelativeResize="0"/>
          <p:nvPr/>
        </p:nvPicPr>
        <p:blipFill>
          <a:blip r:embed="rId4">
            <a:alphaModFix/>
          </a:blip>
          <a:stretch>
            <a:fillRect/>
          </a:stretch>
        </p:blipFill>
        <p:spPr>
          <a:xfrm>
            <a:off x="3476205" y="695400"/>
            <a:ext cx="929225" cy="929225"/>
          </a:xfrm>
          <a:prstGeom prst="rect">
            <a:avLst/>
          </a:prstGeom>
          <a:noFill/>
          <a:ln>
            <a:noFill/>
          </a:ln>
        </p:spPr>
      </p:pic>
      <p:pic>
        <p:nvPicPr>
          <p:cNvPr id="214" name="Google Shape;214;p29"/>
          <p:cNvPicPr preferRelativeResize="0"/>
          <p:nvPr/>
        </p:nvPicPr>
        <p:blipFill>
          <a:blip r:embed="rId5">
            <a:alphaModFix/>
          </a:blip>
          <a:stretch>
            <a:fillRect/>
          </a:stretch>
        </p:blipFill>
        <p:spPr>
          <a:xfrm>
            <a:off x="6482307" y="695400"/>
            <a:ext cx="929225" cy="929225"/>
          </a:xfrm>
          <a:prstGeom prst="rect">
            <a:avLst/>
          </a:prstGeom>
          <a:noFill/>
          <a:ln>
            <a:noFill/>
          </a:ln>
        </p:spPr>
      </p:pic>
      <p:sp>
        <p:nvSpPr>
          <p:cNvPr id="215" name="Google Shape;215;p29"/>
          <p:cNvSpPr txBox="1"/>
          <p:nvPr/>
        </p:nvSpPr>
        <p:spPr>
          <a:xfrm>
            <a:off x="1667974" y="3849850"/>
            <a:ext cx="2828100" cy="100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200">
                <a:solidFill>
                  <a:srgbClr val="434343"/>
                </a:solidFill>
                <a:latin typeface="Poppins"/>
                <a:ea typeface="Poppins"/>
                <a:cs typeface="Poppins"/>
                <a:sym typeface="Poppins"/>
              </a:rPr>
              <a:t>Experimentation and iteration</a:t>
            </a:r>
            <a:r>
              <a:rPr lang="en" sz="1200">
                <a:solidFill>
                  <a:srgbClr val="434343"/>
                </a:solidFill>
                <a:latin typeface="Poppins"/>
                <a:ea typeface="Poppins"/>
                <a:cs typeface="Poppins"/>
                <a:sym typeface="Poppins"/>
              </a:rPr>
              <a:t>: </a:t>
            </a:r>
            <a:endParaRPr sz="1200">
              <a:solidFill>
                <a:srgbClr val="434343"/>
              </a:solidFill>
              <a:latin typeface="Poppins"/>
              <a:ea typeface="Poppins"/>
              <a:cs typeface="Poppins"/>
              <a:sym typeface="Poppins"/>
            </a:endParaRPr>
          </a:p>
          <a:p>
            <a:pPr indent="0" lvl="0" marL="0" rtl="0" algn="just">
              <a:lnSpc>
                <a:spcPct val="115000"/>
              </a:lnSpc>
              <a:spcBef>
                <a:spcPts val="0"/>
              </a:spcBef>
              <a:spcAft>
                <a:spcPts val="0"/>
              </a:spcAft>
              <a:buNone/>
            </a:pPr>
            <a:r>
              <a:rPr lang="en" sz="1200">
                <a:solidFill>
                  <a:srgbClr val="434343"/>
                </a:solidFill>
                <a:latin typeface="Poppins"/>
                <a:ea typeface="Poppins"/>
                <a:cs typeface="Poppins"/>
                <a:sym typeface="Poppins"/>
              </a:rPr>
              <a:t>Did we test and improve the design of the bottle? </a:t>
            </a:r>
            <a:endParaRPr sz="1200">
              <a:solidFill>
                <a:srgbClr val="434343"/>
              </a:solidFill>
              <a:latin typeface="Poppins"/>
              <a:ea typeface="Poppins"/>
              <a:cs typeface="Poppins"/>
              <a:sym typeface="Poppins"/>
            </a:endParaRPr>
          </a:p>
          <a:p>
            <a:pPr indent="0" lvl="0" marL="0" rtl="0" algn="just">
              <a:lnSpc>
                <a:spcPct val="115000"/>
              </a:lnSpc>
              <a:spcBef>
                <a:spcPts val="0"/>
              </a:spcBef>
              <a:spcAft>
                <a:spcPts val="0"/>
              </a:spcAft>
              <a:buNone/>
            </a:pPr>
            <a:r>
              <a:rPr lang="en" sz="1200">
                <a:solidFill>
                  <a:srgbClr val="434343"/>
                </a:solidFill>
                <a:latin typeface="Poppins"/>
                <a:ea typeface="Poppins"/>
                <a:cs typeface="Poppins"/>
                <a:sym typeface="Poppins"/>
              </a:rPr>
              <a:t>(Rate 1-5 on chat)</a:t>
            </a:r>
            <a:endParaRPr sz="1200">
              <a:solidFill>
                <a:srgbClr val="434343"/>
              </a:solidFill>
              <a:latin typeface="Poppins"/>
              <a:ea typeface="Poppins"/>
              <a:cs typeface="Poppins"/>
              <a:sym typeface="Poppins"/>
            </a:endParaRPr>
          </a:p>
        </p:txBody>
      </p:sp>
      <p:pic>
        <p:nvPicPr>
          <p:cNvPr id="216" name="Google Shape;216;p29"/>
          <p:cNvPicPr preferRelativeResize="0"/>
          <p:nvPr/>
        </p:nvPicPr>
        <p:blipFill>
          <a:blip r:embed="rId6">
            <a:alphaModFix/>
          </a:blip>
          <a:stretch>
            <a:fillRect/>
          </a:stretch>
        </p:blipFill>
        <p:spPr>
          <a:xfrm>
            <a:off x="2306502" y="2920625"/>
            <a:ext cx="896516" cy="929225"/>
          </a:xfrm>
          <a:prstGeom prst="rect">
            <a:avLst/>
          </a:prstGeom>
          <a:noFill/>
          <a:ln>
            <a:noFill/>
          </a:ln>
        </p:spPr>
      </p:pic>
      <p:sp>
        <p:nvSpPr>
          <p:cNvPr id="217" name="Google Shape;217;p29"/>
          <p:cNvSpPr txBox="1"/>
          <p:nvPr/>
        </p:nvSpPr>
        <p:spPr>
          <a:xfrm>
            <a:off x="4664988" y="3849850"/>
            <a:ext cx="25686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200">
                <a:solidFill>
                  <a:srgbClr val="434343"/>
                </a:solidFill>
                <a:latin typeface="Poppins"/>
                <a:ea typeface="Poppins"/>
                <a:cs typeface="Poppins"/>
                <a:sym typeface="Poppins"/>
              </a:rPr>
              <a:t>Bias towards action</a:t>
            </a:r>
            <a:r>
              <a:rPr lang="en" sz="1200">
                <a:solidFill>
                  <a:srgbClr val="434343"/>
                </a:solidFill>
                <a:latin typeface="Poppins"/>
                <a:ea typeface="Poppins"/>
                <a:cs typeface="Poppins"/>
                <a:sym typeface="Poppins"/>
              </a:rPr>
              <a:t>: </a:t>
            </a:r>
            <a:endParaRPr sz="1200">
              <a:solidFill>
                <a:srgbClr val="434343"/>
              </a:solidFill>
              <a:latin typeface="Poppins"/>
              <a:ea typeface="Poppins"/>
              <a:cs typeface="Poppins"/>
              <a:sym typeface="Poppins"/>
            </a:endParaRPr>
          </a:p>
          <a:p>
            <a:pPr indent="0" lvl="0" marL="0" rtl="0" algn="just">
              <a:lnSpc>
                <a:spcPct val="115000"/>
              </a:lnSpc>
              <a:spcBef>
                <a:spcPts val="0"/>
              </a:spcBef>
              <a:spcAft>
                <a:spcPts val="0"/>
              </a:spcAft>
              <a:buNone/>
            </a:pPr>
            <a:r>
              <a:rPr lang="en" sz="1200">
                <a:solidFill>
                  <a:srgbClr val="434343"/>
                </a:solidFill>
                <a:latin typeface="Poppins"/>
                <a:ea typeface="Poppins"/>
                <a:cs typeface="Poppins"/>
                <a:sym typeface="Poppins"/>
              </a:rPr>
              <a:t>Did we show bias towards actions while designing the bottle? </a:t>
            </a:r>
            <a:endParaRPr sz="1200">
              <a:solidFill>
                <a:srgbClr val="434343"/>
              </a:solidFill>
              <a:latin typeface="Poppins"/>
              <a:ea typeface="Poppins"/>
              <a:cs typeface="Poppins"/>
              <a:sym typeface="Poppins"/>
            </a:endParaRPr>
          </a:p>
          <a:p>
            <a:pPr indent="0" lvl="0" marL="0" rtl="0" algn="just">
              <a:lnSpc>
                <a:spcPct val="115000"/>
              </a:lnSpc>
              <a:spcBef>
                <a:spcPts val="0"/>
              </a:spcBef>
              <a:spcAft>
                <a:spcPts val="0"/>
              </a:spcAft>
              <a:buNone/>
            </a:pPr>
            <a:r>
              <a:rPr lang="en" sz="1200">
                <a:solidFill>
                  <a:srgbClr val="434343"/>
                </a:solidFill>
                <a:latin typeface="Poppins"/>
                <a:ea typeface="Poppins"/>
                <a:cs typeface="Poppins"/>
                <a:sym typeface="Poppins"/>
              </a:rPr>
              <a:t>(Rate 1-5 on chat)</a:t>
            </a:r>
            <a:endParaRPr sz="1200">
              <a:solidFill>
                <a:srgbClr val="434343"/>
              </a:solidFill>
              <a:latin typeface="Poppins"/>
              <a:ea typeface="Poppins"/>
              <a:cs typeface="Poppins"/>
              <a:sym typeface="Poppins"/>
            </a:endParaRPr>
          </a:p>
        </p:txBody>
      </p:sp>
      <p:pic>
        <p:nvPicPr>
          <p:cNvPr id="218" name="Google Shape;218;p29"/>
          <p:cNvPicPr preferRelativeResize="0"/>
          <p:nvPr/>
        </p:nvPicPr>
        <p:blipFill>
          <a:blip r:embed="rId7">
            <a:alphaModFix/>
          </a:blip>
          <a:stretch>
            <a:fillRect/>
          </a:stretch>
        </p:blipFill>
        <p:spPr>
          <a:xfrm>
            <a:off x="8182250" y="242800"/>
            <a:ext cx="201425" cy="228600"/>
          </a:xfrm>
          <a:prstGeom prst="rect">
            <a:avLst/>
          </a:prstGeom>
          <a:noFill/>
          <a:ln>
            <a:noFill/>
          </a:ln>
        </p:spPr>
      </p:pic>
      <p:sp>
        <p:nvSpPr>
          <p:cNvPr id="219" name="Google Shape;219;p29"/>
          <p:cNvSpPr/>
          <p:nvPr/>
        </p:nvSpPr>
        <p:spPr>
          <a:xfrm>
            <a:off x="8481150" y="245700"/>
            <a:ext cx="586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10 min</a:t>
            </a:r>
            <a:endParaRPr b="1" sz="800">
              <a:latin typeface="Poppins"/>
              <a:ea typeface="Poppins"/>
              <a:cs typeface="Poppins"/>
              <a:sym typeface="Poppins"/>
            </a:endParaRPr>
          </a:p>
        </p:txBody>
      </p:sp>
      <p:pic>
        <p:nvPicPr>
          <p:cNvPr id="220" name="Google Shape;220;p29"/>
          <p:cNvPicPr preferRelativeResize="0"/>
          <p:nvPr/>
        </p:nvPicPr>
        <p:blipFill>
          <a:blip r:embed="rId8">
            <a:alphaModFix/>
          </a:blip>
          <a:stretch>
            <a:fillRect/>
          </a:stretch>
        </p:blipFill>
        <p:spPr>
          <a:xfrm>
            <a:off x="5433600" y="2865951"/>
            <a:ext cx="929225" cy="929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txBox="1"/>
          <p:nvPr>
            <p:ph type="title"/>
          </p:nvPr>
        </p:nvSpPr>
        <p:spPr>
          <a:xfrm>
            <a:off x="540000" y="538475"/>
            <a:ext cx="7006800" cy="77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400"/>
              <a:t>Design Thinking in everyday life</a:t>
            </a:r>
            <a:endParaRPr sz="3400"/>
          </a:p>
        </p:txBody>
      </p:sp>
      <p:sp>
        <p:nvSpPr>
          <p:cNvPr id="226" name="Google Shape;226;p30"/>
          <p:cNvSpPr txBox="1"/>
          <p:nvPr>
            <p:ph idx="4294967295" type="subTitle"/>
          </p:nvPr>
        </p:nvSpPr>
        <p:spPr>
          <a:xfrm>
            <a:off x="540000" y="1406375"/>
            <a:ext cx="7513800" cy="25920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2234">
                <a:latin typeface="Calibri"/>
                <a:ea typeface="Calibri"/>
                <a:cs typeface="Calibri"/>
                <a:sym typeface="Calibri"/>
              </a:rPr>
              <a:t>Some students are bored in class, unable to connect to the subject</a:t>
            </a:r>
            <a:endParaRPr sz="2234">
              <a:latin typeface="Calibri"/>
              <a:ea typeface="Calibri"/>
              <a:cs typeface="Calibri"/>
              <a:sym typeface="Calibri"/>
            </a:endParaRPr>
          </a:p>
          <a:p>
            <a:pPr indent="0" lvl="0" marL="0" rtl="0" algn="l">
              <a:spcBef>
                <a:spcPts val="1200"/>
              </a:spcBef>
              <a:spcAft>
                <a:spcPts val="0"/>
              </a:spcAft>
              <a:buNone/>
            </a:pPr>
            <a:r>
              <a:rPr lang="en" sz="2234">
                <a:latin typeface="Calibri"/>
                <a:ea typeface="Calibri"/>
                <a:cs typeface="Calibri"/>
                <a:sym typeface="Calibri"/>
              </a:rPr>
              <a:t>How might we make the class engaging for students to develop a passion towards this subject?</a:t>
            </a:r>
            <a:endParaRPr sz="2234">
              <a:latin typeface="Calibri"/>
              <a:ea typeface="Calibri"/>
              <a:cs typeface="Calibri"/>
              <a:sym typeface="Calibri"/>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7" name="Google Shape;227;p30"/>
          <p:cNvPicPr preferRelativeResize="0"/>
          <p:nvPr/>
        </p:nvPicPr>
        <p:blipFill>
          <a:blip r:embed="rId3">
            <a:alphaModFix/>
          </a:blip>
          <a:stretch>
            <a:fillRect/>
          </a:stretch>
        </p:blipFill>
        <p:spPr>
          <a:xfrm>
            <a:off x="8182250" y="242800"/>
            <a:ext cx="201425" cy="228600"/>
          </a:xfrm>
          <a:prstGeom prst="rect">
            <a:avLst/>
          </a:prstGeom>
          <a:noFill/>
          <a:ln>
            <a:noFill/>
          </a:ln>
        </p:spPr>
      </p:pic>
      <p:sp>
        <p:nvSpPr>
          <p:cNvPr id="228" name="Google Shape;228;p30"/>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5 min</a:t>
            </a:r>
            <a:endParaRPr b="1" sz="800">
              <a:latin typeface="Poppins"/>
              <a:ea typeface="Poppins"/>
              <a:cs typeface="Poppins"/>
              <a:sym typeface="Poppins"/>
            </a:endParaRPr>
          </a:p>
        </p:txBody>
      </p:sp>
      <p:pic>
        <p:nvPicPr>
          <p:cNvPr id="229" name="Google Shape;229;p30"/>
          <p:cNvPicPr preferRelativeResize="0"/>
          <p:nvPr/>
        </p:nvPicPr>
        <p:blipFill rotWithShape="1">
          <a:blip r:embed="rId4">
            <a:alphaModFix/>
          </a:blip>
          <a:srcRect b="7841" l="2424" r="1744" t="15276"/>
          <a:stretch/>
        </p:blipFill>
        <p:spPr>
          <a:xfrm>
            <a:off x="924225" y="2672175"/>
            <a:ext cx="6941724" cy="22728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236850" y="471400"/>
            <a:ext cx="7006800" cy="32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Thinking in everyday life</a:t>
            </a:r>
            <a:endParaRPr/>
          </a:p>
        </p:txBody>
      </p:sp>
      <p:sp>
        <p:nvSpPr>
          <p:cNvPr id="235" name="Google Shape;235;p31"/>
          <p:cNvSpPr txBox="1"/>
          <p:nvPr>
            <p:ph idx="4294967295" type="subTitle"/>
          </p:nvPr>
        </p:nvSpPr>
        <p:spPr>
          <a:xfrm>
            <a:off x="457850" y="1260625"/>
            <a:ext cx="7513800" cy="112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770"/>
              <a:buNone/>
            </a:pPr>
            <a:r>
              <a:rPr lang="en" sz="1560">
                <a:latin typeface="Calibri"/>
                <a:ea typeface="Calibri"/>
                <a:cs typeface="Calibri"/>
                <a:sym typeface="Calibri"/>
              </a:rPr>
              <a:t>Does your way of applying Design Thinking make good use of the 5 Design Thinking Principles?</a:t>
            </a:r>
            <a:endParaRPr sz="1560">
              <a:latin typeface="Calibri"/>
              <a:ea typeface="Calibri"/>
              <a:cs typeface="Calibri"/>
              <a:sym typeface="Calibri"/>
            </a:endParaRPr>
          </a:p>
          <a:p>
            <a:pPr indent="-327660" lvl="0" marL="457200" rtl="0" algn="l">
              <a:lnSpc>
                <a:spcPct val="115000"/>
              </a:lnSpc>
              <a:spcBef>
                <a:spcPts val="1200"/>
              </a:spcBef>
              <a:spcAft>
                <a:spcPts val="0"/>
              </a:spcAft>
              <a:buSzPts val="1560"/>
              <a:buFont typeface="Calibri"/>
              <a:buChar char="●"/>
            </a:pPr>
            <a:r>
              <a:rPr lang="en" sz="1560">
                <a:latin typeface="Calibri"/>
                <a:ea typeface="Calibri"/>
                <a:cs typeface="Calibri"/>
                <a:sym typeface="Calibri"/>
              </a:rPr>
              <a:t>Which principle did you use? </a:t>
            </a:r>
            <a:endParaRPr sz="1560">
              <a:latin typeface="Calibri"/>
              <a:ea typeface="Calibri"/>
              <a:cs typeface="Calibri"/>
              <a:sym typeface="Calibri"/>
            </a:endParaRPr>
          </a:p>
          <a:p>
            <a:pPr indent="-327660" lvl="0" marL="457200" rtl="0" algn="l">
              <a:lnSpc>
                <a:spcPct val="115000"/>
              </a:lnSpc>
              <a:spcBef>
                <a:spcPts val="0"/>
              </a:spcBef>
              <a:spcAft>
                <a:spcPts val="0"/>
              </a:spcAft>
              <a:buSzPts val="1560"/>
              <a:buFont typeface="Calibri"/>
              <a:buChar char="●"/>
            </a:pPr>
            <a:r>
              <a:rPr lang="en" sz="1560">
                <a:latin typeface="Calibri"/>
                <a:ea typeface="Calibri"/>
                <a:cs typeface="Calibri"/>
                <a:sym typeface="Calibri"/>
              </a:rPr>
              <a:t>Which principle didn’t you use? </a:t>
            </a:r>
            <a:endParaRPr sz="1560">
              <a:latin typeface="Calibri"/>
              <a:ea typeface="Calibri"/>
              <a:cs typeface="Calibri"/>
              <a:sym typeface="Calibri"/>
            </a:endParaRPr>
          </a:p>
          <a:p>
            <a:pPr indent="-327660" lvl="0" marL="457200" rtl="0" algn="l">
              <a:lnSpc>
                <a:spcPct val="115000"/>
              </a:lnSpc>
              <a:spcBef>
                <a:spcPts val="0"/>
              </a:spcBef>
              <a:spcAft>
                <a:spcPts val="0"/>
              </a:spcAft>
              <a:buSzPts val="1560"/>
              <a:buFont typeface="Calibri"/>
              <a:buChar char="●"/>
            </a:pPr>
            <a:r>
              <a:rPr lang="en" sz="1560">
                <a:latin typeface="Calibri"/>
                <a:ea typeface="Calibri"/>
                <a:cs typeface="Calibri"/>
                <a:sym typeface="Calibri"/>
              </a:rPr>
              <a:t>How can you improve your approach?</a:t>
            </a:r>
            <a:endParaRPr sz="1560">
              <a:latin typeface="Calibri"/>
              <a:ea typeface="Calibri"/>
              <a:cs typeface="Calibri"/>
              <a:sym typeface="Calibri"/>
            </a:endParaRPr>
          </a:p>
        </p:txBody>
      </p:sp>
      <p:pic>
        <p:nvPicPr>
          <p:cNvPr id="236" name="Google Shape;236;p31"/>
          <p:cNvPicPr preferRelativeResize="0"/>
          <p:nvPr/>
        </p:nvPicPr>
        <p:blipFill>
          <a:blip r:embed="rId3">
            <a:alphaModFix/>
          </a:blip>
          <a:stretch>
            <a:fillRect/>
          </a:stretch>
        </p:blipFill>
        <p:spPr>
          <a:xfrm>
            <a:off x="759696" y="3368992"/>
            <a:ext cx="754050" cy="754050"/>
          </a:xfrm>
          <a:prstGeom prst="rect">
            <a:avLst/>
          </a:prstGeom>
          <a:noFill/>
          <a:ln>
            <a:noFill/>
          </a:ln>
        </p:spPr>
      </p:pic>
      <p:pic>
        <p:nvPicPr>
          <p:cNvPr id="237" name="Google Shape;237;p31"/>
          <p:cNvPicPr preferRelativeResize="0"/>
          <p:nvPr/>
        </p:nvPicPr>
        <p:blipFill>
          <a:blip r:embed="rId4">
            <a:alphaModFix/>
          </a:blip>
          <a:stretch>
            <a:fillRect/>
          </a:stretch>
        </p:blipFill>
        <p:spPr>
          <a:xfrm>
            <a:off x="2345316" y="3233450"/>
            <a:ext cx="929225" cy="929225"/>
          </a:xfrm>
          <a:prstGeom prst="rect">
            <a:avLst/>
          </a:prstGeom>
          <a:noFill/>
          <a:ln>
            <a:noFill/>
          </a:ln>
        </p:spPr>
      </p:pic>
      <p:pic>
        <p:nvPicPr>
          <p:cNvPr id="238" name="Google Shape;238;p31"/>
          <p:cNvPicPr preferRelativeResize="0"/>
          <p:nvPr/>
        </p:nvPicPr>
        <p:blipFill>
          <a:blip r:embed="rId5">
            <a:alphaModFix/>
          </a:blip>
          <a:stretch>
            <a:fillRect/>
          </a:stretch>
        </p:blipFill>
        <p:spPr>
          <a:xfrm>
            <a:off x="3909057" y="3140763"/>
            <a:ext cx="929225" cy="929225"/>
          </a:xfrm>
          <a:prstGeom prst="rect">
            <a:avLst/>
          </a:prstGeom>
          <a:noFill/>
          <a:ln>
            <a:noFill/>
          </a:ln>
        </p:spPr>
      </p:pic>
      <p:pic>
        <p:nvPicPr>
          <p:cNvPr id="239" name="Google Shape;239;p31"/>
          <p:cNvPicPr preferRelativeResize="0"/>
          <p:nvPr/>
        </p:nvPicPr>
        <p:blipFill>
          <a:blip r:embed="rId6">
            <a:alphaModFix/>
          </a:blip>
          <a:stretch>
            <a:fillRect/>
          </a:stretch>
        </p:blipFill>
        <p:spPr>
          <a:xfrm>
            <a:off x="5587677" y="3140763"/>
            <a:ext cx="896516" cy="929225"/>
          </a:xfrm>
          <a:prstGeom prst="rect">
            <a:avLst/>
          </a:prstGeom>
          <a:noFill/>
          <a:ln>
            <a:noFill/>
          </a:ln>
        </p:spPr>
      </p:pic>
      <p:pic>
        <p:nvPicPr>
          <p:cNvPr id="240" name="Google Shape;240;p31"/>
          <p:cNvPicPr preferRelativeResize="0"/>
          <p:nvPr/>
        </p:nvPicPr>
        <p:blipFill>
          <a:blip r:embed="rId7">
            <a:alphaModFix/>
          </a:blip>
          <a:stretch>
            <a:fillRect/>
          </a:stretch>
        </p:blipFill>
        <p:spPr>
          <a:xfrm>
            <a:off x="7562658" y="3140763"/>
            <a:ext cx="929225" cy="929225"/>
          </a:xfrm>
          <a:prstGeom prst="rect">
            <a:avLst/>
          </a:prstGeom>
          <a:noFill/>
          <a:ln>
            <a:noFill/>
          </a:ln>
        </p:spPr>
      </p:pic>
      <p:sp>
        <p:nvSpPr>
          <p:cNvPr id="241" name="Google Shape;241;p31"/>
          <p:cNvSpPr txBox="1"/>
          <p:nvPr/>
        </p:nvSpPr>
        <p:spPr>
          <a:xfrm>
            <a:off x="540000" y="4069975"/>
            <a:ext cx="13548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200">
                <a:solidFill>
                  <a:srgbClr val="434343"/>
                </a:solidFill>
                <a:latin typeface="Poppins"/>
                <a:ea typeface="Poppins"/>
                <a:cs typeface="Poppins"/>
                <a:sym typeface="Poppins"/>
              </a:rPr>
              <a:t>User centricity or Empathy</a:t>
            </a:r>
            <a:endParaRPr/>
          </a:p>
        </p:txBody>
      </p:sp>
      <p:sp>
        <p:nvSpPr>
          <p:cNvPr id="242" name="Google Shape;242;p31"/>
          <p:cNvSpPr txBox="1"/>
          <p:nvPr/>
        </p:nvSpPr>
        <p:spPr>
          <a:xfrm>
            <a:off x="2197044" y="4162665"/>
            <a:ext cx="13548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solidFill>
                  <a:srgbClr val="434343"/>
                </a:solidFill>
                <a:latin typeface="Poppins"/>
                <a:ea typeface="Poppins"/>
                <a:cs typeface="Poppins"/>
                <a:sym typeface="Poppins"/>
              </a:rPr>
              <a:t>Collaboration</a:t>
            </a:r>
            <a:r>
              <a:rPr lang="en" sz="1200">
                <a:solidFill>
                  <a:srgbClr val="434343"/>
                </a:solidFill>
                <a:latin typeface="Poppins"/>
                <a:ea typeface="Poppins"/>
                <a:cs typeface="Poppins"/>
                <a:sym typeface="Poppins"/>
              </a:rPr>
              <a:t> </a:t>
            </a:r>
            <a:endParaRPr/>
          </a:p>
        </p:txBody>
      </p:sp>
      <p:sp>
        <p:nvSpPr>
          <p:cNvPr id="243" name="Google Shape;243;p31"/>
          <p:cNvSpPr txBox="1"/>
          <p:nvPr/>
        </p:nvSpPr>
        <p:spPr>
          <a:xfrm>
            <a:off x="3854099" y="4069975"/>
            <a:ext cx="11016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solidFill>
                  <a:srgbClr val="434343"/>
                </a:solidFill>
                <a:latin typeface="Poppins"/>
                <a:ea typeface="Poppins"/>
                <a:cs typeface="Poppins"/>
                <a:sym typeface="Poppins"/>
              </a:rPr>
              <a:t>Ideation</a:t>
            </a:r>
            <a:r>
              <a:rPr lang="en" sz="1200">
                <a:solidFill>
                  <a:srgbClr val="434343"/>
                </a:solidFill>
                <a:latin typeface="Poppins"/>
                <a:ea typeface="Poppins"/>
                <a:cs typeface="Poppins"/>
                <a:sym typeface="Poppins"/>
              </a:rPr>
              <a:t> </a:t>
            </a:r>
            <a:endParaRPr/>
          </a:p>
        </p:txBody>
      </p:sp>
      <p:sp>
        <p:nvSpPr>
          <p:cNvPr id="244" name="Google Shape;244;p31"/>
          <p:cNvSpPr txBox="1"/>
          <p:nvPr/>
        </p:nvSpPr>
        <p:spPr>
          <a:xfrm>
            <a:off x="5321113" y="4056475"/>
            <a:ext cx="15459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200">
                <a:solidFill>
                  <a:srgbClr val="434343"/>
                </a:solidFill>
                <a:latin typeface="Poppins"/>
                <a:ea typeface="Poppins"/>
                <a:cs typeface="Poppins"/>
                <a:sym typeface="Poppins"/>
              </a:rPr>
              <a:t>Experimentation and iteration</a:t>
            </a:r>
            <a:r>
              <a:rPr lang="en" sz="1200">
                <a:solidFill>
                  <a:srgbClr val="434343"/>
                </a:solidFill>
                <a:latin typeface="Poppins"/>
                <a:ea typeface="Poppins"/>
                <a:cs typeface="Poppins"/>
                <a:sym typeface="Poppins"/>
              </a:rPr>
              <a:t> </a:t>
            </a:r>
            <a:endParaRPr/>
          </a:p>
        </p:txBody>
      </p:sp>
      <p:sp>
        <p:nvSpPr>
          <p:cNvPr id="245" name="Google Shape;245;p31"/>
          <p:cNvSpPr txBox="1"/>
          <p:nvPr/>
        </p:nvSpPr>
        <p:spPr>
          <a:xfrm>
            <a:off x="7349883" y="4056465"/>
            <a:ext cx="13548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200">
                <a:solidFill>
                  <a:srgbClr val="434343"/>
                </a:solidFill>
                <a:latin typeface="Poppins"/>
                <a:ea typeface="Poppins"/>
                <a:cs typeface="Poppins"/>
                <a:sym typeface="Poppins"/>
              </a:rPr>
              <a:t>Bias towards action</a:t>
            </a:r>
            <a:r>
              <a:rPr lang="en" sz="1200">
                <a:solidFill>
                  <a:srgbClr val="434343"/>
                </a:solidFill>
                <a:latin typeface="Poppins"/>
                <a:ea typeface="Poppins"/>
                <a:cs typeface="Poppins"/>
                <a:sym typeface="Poppins"/>
              </a:rPr>
              <a:t> </a:t>
            </a:r>
            <a:endParaRPr/>
          </a:p>
        </p:txBody>
      </p:sp>
      <p:pic>
        <p:nvPicPr>
          <p:cNvPr id="246" name="Google Shape;246;p31"/>
          <p:cNvPicPr preferRelativeResize="0"/>
          <p:nvPr/>
        </p:nvPicPr>
        <p:blipFill>
          <a:blip r:embed="rId8">
            <a:alphaModFix/>
          </a:blip>
          <a:stretch>
            <a:fillRect/>
          </a:stretch>
        </p:blipFill>
        <p:spPr>
          <a:xfrm>
            <a:off x="8182250" y="242800"/>
            <a:ext cx="201425" cy="228600"/>
          </a:xfrm>
          <a:prstGeom prst="rect">
            <a:avLst/>
          </a:prstGeom>
          <a:noFill/>
          <a:ln>
            <a:noFill/>
          </a:ln>
        </p:spPr>
      </p:pic>
      <p:sp>
        <p:nvSpPr>
          <p:cNvPr id="247" name="Google Shape;247;p31"/>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5 min</a:t>
            </a:r>
            <a:endParaRPr b="1" sz="8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226800" y="86400"/>
            <a:ext cx="5876100" cy="32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Thinking Principles in CDP Program</a:t>
            </a:r>
            <a:endParaRPr/>
          </a:p>
        </p:txBody>
      </p:sp>
      <p:grpSp>
        <p:nvGrpSpPr>
          <p:cNvPr id="253" name="Google Shape;253;p32"/>
          <p:cNvGrpSpPr/>
          <p:nvPr/>
        </p:nvGrpSpPr>
        <p:grpSpPr>
          <a:xfrm>
            <a:off x="201075" y="1297125"/>
            <a:ext cx="8774500" cy="3604900"/>
            <a:chOff x="201075" y="1297125"/>
            <a:chExt cx="8774500" cy="3604900"/>
          </a:xfrm>
        </p:grpSpPr>
        <p:sp>
          <p:nvSpPr>
            <p:cNvPr id="254" name="Google Shape;254;p32"/>
            <p:cNvSpPr txBox="1"/>
            <p:nvPr/>
          </p:nvSpPr>
          <p:spPr>
            <a:xfrm>
              <a:off x="201075" y="1297125"/>
              <a:ext cx="22767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highlight>
                    <a:srgbClr val="FF9900"/>
                  </a:highlight>
                  <a:latin typeface="Source Code Pro"/>
                  <a:ea typeface="Source Code Pro"/>
                  <a:cs typeface="Source Code Pro"/>
                  <a:sym typeface="Source Code Pro"/>
                </a:rPr>
                <a:t>PROBLEM</a:t>
              </a:r>
              <a:endParaRPr>
                <a:highlight>
                  <a:srgbClr val="FF9900"/>
                </a:highlight>
                <a:latin typeface="Source Code Pro"/>
                <a:ea typeface="Source Code Pro"/>
                <a:cs typeface="Source Code Pro"/>
                <a:sym typeface="Source Code Pro"/>
              </a:endParaRPr>
            </a:p>
            <a:p>
              <a:pPr indent="0" lvl="0" marL="0" rtl="0" algn="ctr">
                <a:spcBef>
                  <a:spcPts val="0"/>
                </a:spcBef>
                <a:spcAft>
                  <a:spcPts val="0"/>
                </a:spcAft>
                <a:buNone/>
              </a:pPr>
              <a:r>
                <a:rPr b="1" lang="en">
                  <a:latin typeface="Source Code Pro"/>
                  <a:ea typeface="Source Code Pro"/>
                  <a:cs typeface="Source Code Pro"/>
                  <a:sym typeface="Source Code Pro"/>
                </a:rPr>
                <a:t>Open defecation</a:t>
              </a:r>
              <a:r>
                <a:rPr lang="en">
                  <a:latin typeface="Source Code Pro"/>
                  <a:ea typeface="Source Code Pro"/>
                  <a:cs typeface="Source Code Pro"/>
                  <a:sym typeface="Source Code Pro"/>
                </a:rPr>
                <a:t> causing a lot of illnesses in Uttar Pradesh State, India.</a:t>
              </a:r>
              <a:endParaRPr>
                <a:latin typeface="Source Code Pro"/>
                <a:ea typeface="Source Code Pro"/>
                <a:cs typeface="Source Code Pro"/>
                <a:sym typeface="Source Code Pro"/>
              </a:endParaRPr>
            </a:p>
          </p:txBody>
        </p:sp>
        <p:sp>
          <p:nvSpPr>
            <p:cNvPr id="255" name="Google Shape;255;p32"/>
            <p:cNvSpPr txBox="1"/>
            <p:nvPr/>
          </p:nvSpPr>
          <p:spPr>
            <a:xfrm>
              <a:off x="3261825" y="1373325"/>
              <a:ext cx="22767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highlight>
                    <a:srgbClr val="FF9900"/>
                  </a:highlight>
                  <a:latin typeface="Source Code Pro"/>
                  <a:ea typeface="Source Code Pro"/>
                  <a:cs typeface="Source Code Pro"/>
                  <a:sym typeface="Source Code Pro"/>
                </a:rPr>
                <a:t>IDEA</a:t>
              </a:r>
              <a:endParaRPr>
                <a:highlight>
                  <a:srgbClr val="FF9900"/>
                </a:highlight>
                <a:latin typeface="Source Code Pro"/>
                <a:ea typeface="Source Code Pro"/>
                <a:cs typeface="Source Code Pro"/>
                <a:sym typeface="Source Code Pro"/>
              </a:endParaRPr>
            </a:p>
            <a:p>
              <a:pPr indent="0" lvl="0" marL="0" rtl="0" algn="ctr">
                <a:spcBef>
                  <a:spcPts val="0"/>
                </a:spcBef>
                <a:spcAft>
                  <a:spcPts val="0"/>
                </a:spcAft>
                <a:buNone/>
              </a:pPr>
              <a:r>
                <a:rPr b="1" lang="en">
                  <a:latin typeface="Source Code Pro"/>
                  <a:ea typeface="Source Code Pro"/>
                  <a:cs typeface="Source Code Pro"/>
                  <a:sym typeface="Source Code Pro"/>
                </a:rPr>
                <a:t>Build</a:t>
              </a:r>
              <a:r>
                <a:rPr lang="en">
                  <a:latin typeface="Source Code Pro"/>
                  <a:ea typeface="Source Code Pro"/>
                  <a:cs typeface="Source Code Pro"/>
                  <a:sym typeface="Source Code Pro"/>
                </a:rPr>
                <a:t> state funded </a:t>
              </a:r>
              <a:r>
                <a:rPr b="1" lang="en">
                  <a:latin typeface="Source Code Pro"/>
                  <a:ea typeface="Source Code Pro"/>
                  <a:cs typeface="Source Code Pro"/>
                  <a:sym typeface="Source Code Pro"/>
                </a:rPr>
                <a:t>toilets </a:t>
              </a:r>
              <a:r>
                <a:rPr lang="en">
                  <a:latin typeface="Source Code Pro"/>
                  <a:ea typeface="Source Code Pro"/>
                  <a:cs typeface="Source Code Pro"/>
                  <a:sym typeface="Source Code Pro"/>
                </a:rPr>
                <a:t>for every household</a:t>
              </a:r>
              <a:endParaRPr>
                <a:latin typeface="Source Code Pro"/>
                <a:ea typeface="Source Code Pro"/>
                <a:cs typeface="Source Code Pro"/>
                <a:sym typeface="Source Code Pro"/>
              </a:endParaRPr>
            </a:p>
          </p:txBody>
        </p:sp>
        <p:sp>
          <p:nvSpPr>
            <p:cNvPr id="256" name="Google Shape;256;p32"/>
            <p:cNvSpPr txBox="1"/>
            <p:nvPr/>
          </p:nvSpPr>
          <p:spPr>
            <a:xfrm>
              <a:off x="6020800" y="1457400"/>
              <a:ext cx="22767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highlight>
                    <a:srgbClr val="FF9900"/>
                  </a:highlight>
                  <a:latin typeface="Source Code Pro"/>
                  <a:ea typeface="Source Code Pro"/>
                  <a:cs typeface="Source Code Pro"/>
                  <a:sym typeface="Source Code Pro"/>
                </a:rPr>
                <a:t>IMPLEMENT</a:t>
              </a:r>
              <a:endParaRPr>
                <a:highlight>
                  <a:srgbClr val="FF9900"/>
                </a:highlight>
                <a:latin typeface="Source Code Pro"/>
                <a:ea typeface="Source Code Pro"/>
                <a:cs typeface="Source Code Pro"/>
                <a:sym typeface="Source Code Pro"/>
              </a:endParaRPr>
            </a:p>
            <a:p>
              <a:pPr indent="0" lvl="0" marL="0" rtl="0" algn="ctr">
                <a:spcBef>
                  <a:spcPts val="0"/>
                </a:spcBef>
                <a:spcAft>
                  <a:spcPts val="0"/>
                </a:spcAft>
                <a:buNone/>
              </a:pPr>
              <a:r>
                <a:rPr lang="en">
                  <a:latin typeface="Source Code Pro"/>
                  <a:ea typeface="Source Code Pro"/>
                  <a:cs typeface="Source Code Pro"/>
                  <a:sym typeface="Source Code Pro"/>
                </a:rPr>
                <a:t>Toilets built! Yippiee!</a:t>
              </a:r>
              <a:endParaRPr>
                <a:latin typeface="Source Code Pro"/>
                <a:ea typeface="Source Code Pro"/>
                <a:cs typeface="Source Code Pro"/>
                <a:sym typeface="Source Code Pro"/>
              </a:endParaRPr>
            </a:p>
            <a:p>
              <a:pPr indent="0" lvl="0" marL="0" rtl="0" algn="ctr">
                <a:spcBef>
                  <a:spcPts val="0"/>
                </a:spcBef>
                <a:spcAft>
                  <a:spcPts val="0"/>
                </a:spcAft>
                <a:buNone/>
              </a:pPr>
              <a:r>
                <a:t/>
              </a:r>
              <a:endParaRPr>
                <a:latin typeface="Source Code Pro"/>
                <a:ea typeface="Source Code Pro"/>
                <a:cs typeface="Source Code Pro"/>
                <a:sym typeface="Source Code Pro"/>
              </a:endParaRPr>
            </a:p>
          </p:txBody>
        </p:sp>
        <p:pic>
          <p:nvPicPr>
            <p:cNvPr id="257" name="Google Shape;257;p32"/>
            <p:cNvPicPr preferRelativeResize="0"/>
            <p:nvPr/>
          </p:nvPicPr>
          <p:blipFill rotWithShape="1">
            <a:blip r:embed="rId3">
              <a:alphaModFix/>
            </a:blip>
            <a:srcRect b="0" l="0" r="33827" t="0"/>
            <a:stretch/>
          </p:blipFill>
          <p:spPr>
            <a:xfrm>
              <a:off x="3691450" y="2715675"/>
              <a:ext cx="2329351" cy="1722200"/>
            </a:xfrm>
            <a:prstGeom prst="rect">
              <a:avLst/>
            </a:prstGeom>
            <a:noFill/>
            <a:ln>
              <a:noFill/>
            </a:ln>
          </p:spPr>
        </p:pic>
        <p:sp>
          <p:nvSpPr>
            <p:cNvPr id="258" name="Google Shape;258;p32"/>
            <p:cNvSpPr txBox="1"/>
            <p:nvPr/>
          </p:nvSpPr>
          <p:spPr>
            <a:xfrm>
              <a:off x="6588050" y="3070225"/>
              <a:ext cx="2276700" cy="954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highlight>
                    <a:srgbClr val="FFE599"/>
                  </a:highlight>
                  <a:latin typeface="Comic Sans MS"/>
                  <a:ea typeface="Comic Sans MS"/>
                  <a:cs typeface="Comic Sans MS"/>
                  <a:sym typeface="Comic Sans MS"/>
                </a:rPr>
                <a:t>External study:</a:t>
              </a:r>
              <a:endParaRPr>
                <a:highlight>
                  <a:srgbClr val="FFE599"/>
                </a:highlight>
                <a:latin typeface="Comic Sans MS"/>
                <a:ea typeface="Comic Sans MS"/>
                <a:cs typeface="Comic Sans MS"/>
                <a:sym typeface="Comic Sans MS"/>
              </a:endParaRPr>
            </a:p>
            <a:p>
              <a:pPr indent="0" lvl="0" marL="0" rtl="0" algn="ctr">
                <a:spcBef>
                  <a:spcPts val="0"/>
                </a:spcBef>
                <a:spcAft>
                  <a:spcPts val="0"/>
                </a:spcAft>
                <a:buNone/>
              </a:pPr>
              <a:r>
                <a:rPr lang="en">
                  <a:highlight>
                    <a:srgbClr val="FFE599"/>
                  </a:highlight>
                  <a:latin typeface="Comic Sans MS"/>
                  <a:ea typeface="Comic Sans MS"/>
                  <a:cs typeface="Comic Sans MS"/>
                  <a:sym typeface="Comic Sans MS"/>
                </a:rPr>
                <a:t>Only 50% of toilets are being used!!</a:t>
              </a:r>
              <a:endParaRPr>
                <a:highlight>
                  <a:srgbClr val="FFE599"/>
                </a:highlight>
                <a:latin typeface="Comic Sans MS"/>
                <a:ea typeface="Comic Sans MS"/>
                <a:cs typeface="Comic Sans MS"/>
                <a:sym typeface="Comic Sans MS"/>
              </a:endParaRPr>
            </a:p>
            <a:p>
              <a:pPr indent="0" lvl="0" marL="0" rtl="0" algn="ctr">
                <a:spcBef>
                  <a:spcPts val="0"/>
                </a:spcBef>
                <a:spcAft>
                  <a:spcPts val="0"/>
                </a:spcAft>
                <a:buNone/>
              </a:pPr>
              <a:r>
                <a:t/>
              </a:r>
              <a:endParaRPr>
                <a:latin typeface="Source Code Pro"/>
                <a:ea typeface="Source Code Pro"/>
                <a:cs typeface="Source Code Pro"/>
                <a:sym typeface="Source Code Pro"/>
              </a:endParaRPr>
            </a:p>
          </p:txBody>
        </p:sp>
        <p:pic>
          <p:nvPicPr>
            <p:cNvPr id="259" name="Google Shape;259;p32"/>
            <p:cNvPicPr preferRelativeResize="0"/>
            <p:nvPr/>
          </p:nvPicPr>
          <p:blipFill>
            <a:blip r:embed="rId4">
              <a:alphaModFix/>
            </a:blip>
            <a:stretch>
              <a:fillRect/>
            </a:stretch>
          </p:blipFill>
          <p:spPr>
            <a:xfrm>
              <a:off x="758063" y="2966725"/>
              <a:ext cx="1162719" cy="1325500"/>
            </a:xfrm>
            <a:prstGeom prst="rect">
              <a:avLst/>
            </a:prstGeom>
            <a:noFill/>
            <a:ln>
              <a:noFill/>
            </a:ln>
          </p:spPr>
        </p:pic>
        <p:sp>
          <p:nvSpPr>
            <p:cNvPr id="260" name="Google Shape;260;p32"/>
            <p:cNvSpPr txBox="1"/>
            <p:nvPr/>
          </p:nvSpPr>
          <p:spPr>
            <a:xfrm>
              <a:off x="6436975" y="4101025"/>
              <a:ext cx="25386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212121"/>
                  </a:solidFill>
                  <a:latin typeface="Amatic SC"/>
                  <a:ea typeface="Amatic SC"/>
                  <a:cs typeface="Amatic SC"/>
                  <a:sym typeface="Amatic SC"/>
                </a:rPr>
                <a:t>What did we miss!</a:t>
              </a:r>
              <a:endParaRPr b="1" sz="3600">
                <a:solidFill>
                  <a:srgbClr val="212121"/>
                </a:solidFill>
                <a:latin typeface="Amatic SC"/>
                <a:ea typeface="Amatic SC"/>
                <a:cs typeface="Amatic SC"/>
                <a:sym typeface="Amatic SC"/>
              </a:endParaRPr>
            </a:p>
          </p:txBody>
        </p:sp>
      </p:grpSp>
      <p:sp>
        <p:nvSpPr>
          <p:cNvPr id="261" name="Google Shape;261;p32"/>
          <p:cNvSpPr txBox="1"/>
          <p:nvPr>
            <p:ph idx="4294967295" type="subTitle"/>
          </p:nvPr>
        </p:nvSpPr>
        <p:spPr>
          <a:xfrm>
            <a:off x="303800" y="814050"/>
            <a:ext cx="7691700" cy="3936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1200"/>
              </a:spcAft>
              <a:buNone/>
            </a:pPr>
            <a:r>
              <a:rPr lang="en"/>
              <a:t>Do you think this way of thinking is useful for the Youth Participants within the CDP Program?</a:t>
            </a:r>
            <a:endParaRPr/>
          </a:p>
        </p:txBody>
      </p:sp>
      <p:pic>
        <p:nvPicPr>
          <p:cNvPr id="262" name="Google Shape;262;p32"/>
          <p:cNvPicPr preferRelativeResize="0"/>
          <p:nvPr/>
        </p:nvPicPr>
        <p:blipFill>
          <a:blip r:embed="rId5">
            <a:alphaModFix/>
          </a:blip>
          <a:stretch>
            <a:fillRect/>
          </a:stretch>
        </p:blipFill>
        <p:spPr>
          <a:xfrm>
            <a:off x="8182250" y="242800"/>
            <a:ext cx="201425" cy="228600"/>
          </a:xfrm>
          <a:prstGeom prst="rect">
            <a:avLst/>
          </a:prstGeom>
          <a:noFill/>
          <a:ln>
            <a:noFill/>
          </a:ln>
        </p:spPr>
      </p:pic>
      <p:sp>
        <p:nvSpPr>
          <p:cNvPr id="263" name="Google Shape;263;p32"/>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5 min</a:t>
            </a:r>
            <a:endParaRPr b="1" sz="800">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3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3"/>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BREAK</a:t>
            </a:r>
            <a:endParaRPr/>
          </a:p>
        </p:txBody>
      </p:sp>
      <p:sp>
        <p:nvSpPr>
          <p:cNvPr id="269" name="Google Shape;269;p33"/>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15 MINS</a:t>
            </a:r>
            <a:endParaRPr/>
          </a:p>
        </p:txBody>
      </p:sp>
      <p:pic>
        <p:nvPicPr>
          <p:cNvPr id="270" name="Google Shape;270;p33"/>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4"/>
          <p:cNvSpPr txBox="1"/>
          <p:nvPr>
            <p:ph type="title"/>
          </p:nvPr>
        </p:nvSpPr>
        <p:spPr>
          <a:xfrm>
            <a:off x="1241450" y="2326650"/>
            <a:ext cx="7006800" cy="324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QUICK RECAP</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276" name="Google Shape;276;p34"/>
          <p:cNvPicPr preferRelativeResize="0"/>
          <p:nvPr/>
        </p:nvPicPr>
        <p:blipFill>
          <a:blip r:embed="rId3">
            <a:alphaModFix/>
          </a:blip>
          <a:stretch>
            <a:fillRect/>
          </a:stretch>
        </p:blipFill>
        <p:spPr>
          <a:xfrm>
            <a:off x="8182250" y="242800"/>
            <a:ext cx="201425" cy="228600"/>
          </a:xfrm>
          <a:prstGeom prst="rect">
            <a:avLst/>
          </a:prstGeom>
          <a:noFill/>
          <a:ln>
            <a:noFill/>
          </a:ln>
        </p:spPr>
      </p:pic>
      <p:sp>
        <p:nvSpPr>
          <p:cNvPr id="277" name="Google Shape;277;p34"/>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5 min</a:t>
            </a:r>
            <a:endParaRPr b="1" sz="8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idx="1" type="body"/>
          </p:nvPr>
        </p:nvSpPr>
        <p:spPr>
          <a:xfrm>
            <a:off x="311700" y="1286400"/>
            <a:ext cx="8520600" cy="33027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Share any 1 objective of Community Service Project?</a:t>
            </a:r>
            <a:endParaRPr sz="1900">
              <a:solidFill>
                <a:srgbClr val="000000"/>
              </a:solidFill>
              <a:latin typeface="Calibri"/>
              <a:ea typeface="Calibri"/>
              <a:cs typeface="Calibri"/>
              <a:sym typeface="Calibri"/>
            </a:endParaRPr>
          </a:p>
          <a:p>
            <a:pPr indent="-349250" lvl="0" marL="457200" rtl="0" algn="l">
              <a:lnSpc>
                <a:spcPct val="150000"/>
              </a:lnSpc>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How many hours of engagement?</a:t>
            </a:r>
            <a:endParaRPr sz="1900">
              <a:solidFill>
                <a:srgbClr val="000000"/>
              </a:solidFill>
              <a:latin typeface="Calibri"/>
              <a:ea typeface="Calibri"/>
              <a:cs typeface="Calibri"/>
              <a:sym typeface="Calibri"/>
            </a:endParaRPr>
          </a:p>
          <a:p>
            <a:pPr indent="-349250" lvl="0" marL="457200" rtl="0" algn="l">
              <a:lnSpc>
                <a:spcPct val="150000"/>
              </a:lnSpc>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How many credits are </a:t>
            </a:r>
            <a:r>
              <a:rPr lang="en" sz="1900">
                <a:solidFill>
                  <a:srgbClr val="000000"/>
                </a:solidFill>
                <a:latin typeface="Calibri"/>
                <a:ea typeface="Calibri"/>
                <a:cs typeface="Calibri"/>
                <a:sym typeface="Calibri"/>
              </a:rPr>
              <a:t>allotted</a:t>
            </a:r>
            <a:r>
              <a:rPr lang="en" sz="1900">
                <a:solidFill>
                  <a:srgbClr val="000000"/>
                </a:solidFill>
                <a:latin typeface="Calibri"/>
                <a:ea typeface="Calibri"/>
                <a:cs typeface="Calibri"/>
                <a:sym typeface="Calibri"/>
              </a:rPr>
              <a:t>?</a:t>
            </a:r>
            <a:endParaRPr sz="1900">
              <a:solidFill>
                <a:srgbClr val="000000"/>
              </a:solidFill>
              <a:latin typeface="Calibri"/>
              <a:ea typeface="Calibri"/>
              <a:cs typeface="Calibri"/>
              <a:sym typeface="Calibri"/>
            </a:endParaRPr>
          </a:p>
          <a:p>
            <a:pPr indent="-349250" lvl="0" marL="457200" rtl="0" algn="l">
              <a:lnSpc>
                <a:spcPct val="150000"/>
              </a:lnSpc>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What does SDG stand for?</a:t>
            </a:r>
            <a:endParaRPr sz="1900">
              <a:solidFill>
                <a:srgbClr val="000000"/>
              </a:solidFill>
              <a:latin typeface="Calibri"/>
              <a:ea typeface="Calibri"/>
              <a:cs typeface="Calibri"/>
              <a:sym typeface="Calibri"/>
            </a:endParaRPr>
          </a:p>
          <a:p>
            <a:pPr indent="-349250" lvl="0" marL="457200" rtl="0" algn="l">
              <a:lnSpc>
                <a:spcPct val="150000"/>
              </a:lnSpc>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AP stands at  __th rank in Multi-dimensional poverty index.</a:t>
            </a:r>
            <a:endParaRPr sz="1900">
              <a:solidFill>
                <a:srgbClr val="000000"/>
              </a:solidFill>
              <a:latin typeface="Calibri"/>
              <a:ea typeface="Calibri"/>
              <a:cs typeface="Calibri"/>
              <a:sym typeface="Calibri"/>
            </a:endParaRPr>
          </a:p>
          <a:p>
            <a:pPr indent="0" lvl="0" marL="0" rtl="0" algn="l">
              <a:spcBef>
                <a:spcPts val="1200"/>
              </a:spcBef>
              <a:spcAft>
                <a:spcPts val="1200"/>
              </a:spcAft>
              <a:buNone/>
            </a:pPr>
            <a:r>
              <a:t/>
            </a:r>
            <a:endParaRPr/>
          </a:p>
        </p:txBody>
      </p:sp>
      <p:pic>
        <p:nvPicPr>
          <p:cNvPr id="90" name="Google Shape;90;p17"/>
          <p:cNvPicPr preferRelativeResize="0"/>
          <p:nvPr/>
        </p:nvPicPr>
        <p:blipFill>
          <a:blip r:embed="rId3">
            <a:alphaModFix/>
          </a:blip>
          <a:stretch>
            <a:fillRect/>
          </a:stretch>
        </p:blipFill>
        <p:spPr>
          <a:xfrm>
            <a:off x="6700600" y="683125"/>
            <a:ext cx="1888625" cy="188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5"/>
          <p:cNvSpPr txBox="1"/>
          <p:nvPr/>
        </p:nvSpPr>
        <p:spPr>
          <a:xfrm>
            <a:off x="978700" y="1728800"/>
            <a:ext cx="6542700" cy="14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500">
                <a:latin typeface="Open Sans"/>
                <a:ea typeface="Open Sans"/>
                <a:cs typeface="Open Sans"/>
                <a:sym typeface="Open Sans"/>
              </a:rPr>
              <a:t>What did we do?</a:t>
            </a:r>
            <a:endParaRPr sz="1500">
              <a:latin typeface="Open Sans"/>
              <a:ea typeface="Open Sans"/>
              <a:cs typeface="Open Sans"/>
              <a:sym typeface="Open Sans"/>
            </a:endParaRPr>
          </a:p>
          <a:p>
            <a:pPr indent="0" lvl="0" marL="0" rtl="0" algn="ctr">
              <a:lnSpc>
                <a:spcPct val="115000"/>
              </a:lnSpc>
              <a:spcBef>
                <a:spcPts val="0"/>
              </a:spcBef>
              <a:spcAft>
                <a:spcPts val="0"/>
              </a:spcAft>
              <a:buNone/>
            </a:pPr>
            <a:r>
              <a:t/>
            </a:r>
            <a:endParaRPr sz="1500">
              <a:latin typeface="Open Sans"/>
              <a:ea typeface="Open Sans"/>
              <a:cs typeface="Open Sans"/>
              <a:sym typeface="Open Sans"/>
            </a:endParaRPr>
          </a:p>
          <a:p>
            <a:pPr indent="0" lvl="0" marL="0" rtl="0" algn="ctr">
              <a:lnSpc>
                <a:spcPct val="115000"/>
              </a:lnSpc>
              <a:spcBef>
                <a:spcPts val="0"/>
              </a:spcBef>
              <a:spcAft>
                <a:spcPts val="0"/>
              </a:spcAft>
              <a:buNone/>
            </a:pPr>
            <a:r>
              <a:rPr lang="en" sz="1500">
                <a:latin typeface="Open Sans"/>
                <a:ea typeface="Open Sans"/>
                <a:cs typeface="Open Sans"/>
                <a:sym typeface="Open Sans"/>
              </a:rPr>
              <a:t>5 steps of design thinking are?</a:t>
            </a:r>
            <a:endParaRPr sz="1500">
              <a:latin typeface="Open Sans"/>
              <a:ea typeface="Open Sans"/>
              <a:cs typeface="Open Sans"/>
              <a:sym typeface="Open Sans"/>
            </a:endParaRPr>
          </a:p>
          <a:p>
            <a:pPr indent="0" lvl="0" marL="0" rtl="0" algn="ctr">
              <a:lnSpc>
                <a:spcPct val="115000"/>
              </a:lnSpc>
              <a:spcBef>
                <a:spcPts val="0"/>
              </a:spcBef>
              <a:spcAft>
                <a:spcPts val="0"/>
              </a:spcAft>
              <a:buNone/>
            </a:pPr>
            <a:r>
              <a:t/>
            </a:r>
            <a:endParaRPr sz="1500">
              <a:latin typeface="Open Sans"/>
              <a:ea typeface="Open Sans"/>
              <a:cs typeface="Open Sans"/>
              <a:sym typeface="Open Sans"/>
            </a:endParaRPr>
          </a:p>
          <a:p>
            <a:pPr indent="0" lvl="0" marL="0" rtl="0" algn="ctr">
              <a:lnSpc>
                <a:spcPct val="115000"/>
              </a:lnSpc>
              <a:spcBef>
                <a:spcPts val="0"/>
              </a:spcBef>
              <a:spcAft>
                <a:spcPts val="0"/>
              </a:spcAft>
              <a:buNone/>
            </a:pPr>
            <a:r>
              <a:rPr lang="en" sz="1500">
                <a:latin typeface="Open Sans"/>
                <a:ea typeface="Open Sans"/>
                <a:cs typeface="Open Sans"/>
                <a:sym typeface="Open Sans"/>
              </a:rPr>
              <a:t>How is it useful for the community development program?</a:t>
            </a:r>
            <a:endParaRPr sz="1500">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6"/>
          <p:cNvPicPr preferRelativeResize="0"/>
          <p:nvPr/>
        </p:nvPicPr>
        <p:blipFill>
          <a:blip r:embed="rId3">
            <a:alphaModFix/>
          </a:blip>
          <a:stretch>
            <a:fillRect/>
          </a:stretch>
        </p:blipFill>
        <p:spPr>
          <a:xfrm>
            <a:off x="8182250" y="242800"/>
            <a:ext cx="201425" cy="228600"/>
          </a:xfrm>
          <a:prstGeom prst="rect">
            <a:avLst/>
          </a:prstGeom>
          <a:noFill/>
          <a:ln>
            <a:noFill/>
          </a:ln>
        </p:spPr>
      </p:pic>
      <p:sp>
        <p:nvSpPr>
          <p:cNvPr id="288" name="Google Shape;288;p36"/>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5 min</a:t>
            </a:r>
            <a:endParaRPr b="1" sz="800">
              <a:latin typeface="Poppins"/>
              <a:ea typeface="Poppins"/>
              <a:cs typeface="Poppins"/>
              <a:sym typeface="Poppins"/>
            </a:endParaRPr>
          </a:p>
        </p:txBody>
      </p:sp>
      <p:pic>
        <p:nvPicPr>
          <p:cNvPr id="289" name="Google Shape;289;p36"/>
          <p:cNvPicPr preferRelativeResize="0"/>
          <p:nvPr/>
        </p:nvPicPr>
        <p:blipFill rotWithShape="1">
          <a:blip r:embed="rId4">
            <a:alphaModFix/>
          </a:blip>
          <a:srcRect b="3754" l="4836" r="5766" t="3541"/>
          <a:stretch/>
        </p:blipFill>
        <p:spPr>
          <a:xfrm>
            <a:off x="1509425" y="315550"/>
            <a:ext cx="6125152" cy="46713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7"/>
          <p:cNvSpPr txBox="1"/>
          <p:nvPr>
            <p:ph idx="1" type="body"/>
          </p:nvPr>
        </p:nvSpPr>
        <p:spPr>
          <a:xfrm>
            <a:off x="311700" y="1442850"/>
            <a:ext cx="8520600" cy="31263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3600">
                <a:solidFill>
                  <a:schemeClr val="accent1"/>
                </a:solidFill>
                <a:latin typeface="PT Sans Narrow"/>
                <a:ea typeface="PT Sans Narrow"/>
                <a:cs typeface="PT Sans Narrow"/>
                <a:sym typeface="PT Sans Narrow"/>
              </a:rPr>
              <a:t>Problem Identification and framing a research question</a:t>
            </a:r>
            <a:endParaRPr b="1" sz="3000">
              <a:solidFill>
                <a:schemeClr val="accent1"/>
              </a:solidFill>
              <a:latin typeface="PT Sans Narrow"/>
              <a:ea typeface="PT Sans Narrow"/>
              <a:cs typeface="PT Sans Narrow"/>
              <a:sym typeface="PT Sans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Problem?</a:t>
            </a:r>
            <a:endParaRPr/>
          </a:p>
          <a:p>
            <a:pPr indent="0" lvl="0" marL="0" rtl="0" algn="l">
              <a:spcBef>
                <a:spcPts val="0"/>
              </a:spcBef>
              <a:spcAft>
                <a:spcPts val="0"/>
              </a:spcAft>
              <a:buNone/>
            </a:pPr>
            <a:r>
              <a:t/>
            </a:r>
            <a:endParaRPr/>
          </a:p>
        </p:txBody>
      </p:sp>
      <p:sp>
        <p:nvSpPr>
          <p:cNvPr id="300" name="Google Shape;300;p3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None/>
            </a:pPr>
            <a:r>
              <a:rPr lang="en">
                <a:solidFill>
                  <a:srgbClr val="595959"/>
                </a:solidFill>
              </a:rPr>
              <a:t>Any issue or challenge that affects the community is a problem</a:t>
            </a:r>
            <a:endParaRPr>
              <a:solidFill>
                <a:srgbClr val="595959"/>
              </a:solidFill>
            </a:endParaRPr>
          </a:p>
          <a:p>
            <a:pPr indent="0" lvl="0" marL="0" marR="0" rtl="0" algn="ctr">
              <a:lnSpc>
                <a:spcPct val="100000"/>
              </a:lnSpc>
              <a:spcBef>
                <a:spcPts val="0"/>
              </a:spcBef>
              <a:spcAft>
                <a:spcPts val="0"/>
              </a:spcAft>
              <a:buNone/>
            </a:pPr>
            <a:r>
              <a:t/>
            </a:r>
            <a:endParaRPr sz="1500">
              <a:solidFill>
                <a:srgbClr val="595959"/>
              </a:solidFill>
            </a:endParaRPr>
          </a:p>
          <a:p>
            <a:pPr indent="0" lvl="0" marL="0" marR="0" rtl="0" algn="ctr">
              <a:lnSpc>
                <a:spcPct val="100000"/>
              </a:lnSpc>
              <a:spcBef>
                <a:spcPts val="0"/>
              </a:spcBef>
              <a:spcAft>
                <a:spcPts val="0"/>
              </a:spcAft>
              <a:buNone/>
            </a:pPr>
            <a:r>
              <a:t/>
            </a:r>
            <a:endParaRPr sz="1500">
              <a:solidFill>
                <a:srgbClr val="595959"/>
              </a:solidFill>
            </a:endParaRPr>
          </a:p>
          <a:p>
            <a:pPr indent="0" lvl="0" marL="0" rtl="0" algn="l">
              <a:spcBef>
                <a:spcPts val="0"/>
              </a:spcBef>
              <a:spcAft>
                <a:spcPts val="1200"/>
              </a:spcAft>
              <a:buNone/>
            </a:pPr>
            <a:r>
              <a:t/>
            </a:r>
            <a:endParaRPr/>
          </a:p>
        </p:txBody>
      </p:sp>
      <p:pic>
        <p:nvPicPr>
          <p:cNvPr id="301" name="Google Shape;301;p38"/>
          <p:cNvPicPr preferRelativeResize="0"/>
          <p:nvPr/>
        </p:nvPicPr>
        <p:blipFill>
          <a:blip r:embed="rId3">
            <a:alphaModFix/>
          </a:blip>
          <a:stretch>
            <a:fillRect/>
          </a:stretch>
        </p:blipFill>
        <p:spPr>
          <a:xfrm>
            <a:off x="492500" y="2728625"/>
            <a:ext cx="1770766" cy="1513475"/>
          </a:xfrm>
          <a:prstGeom prst="rect">
            <a:avLst/>
          </a:prstGeom>
          <a:noFill/>
          <a:ln>
            <a:noFill/>
          </a:ln>
        </p:spPr>
      </p:pic>
      <p:pic>
        <p:nvPicPr>
          <p:cNvPr id="302" name="Google Shape;302;p38"/>
          <p:cNvPicPr preferRelativeResize="0"/>
          <p:nvPr/>
        </p:nvPicPr>
        <p:blipFill rotWithShape="1">
          <a:blip r:embed="rId4">
            <a:alphaModFix/>
          </a:blip>
          <a:srcRect b="8214" l="0" r="1526" t="0"/>
          <a:stretch/>
        </p:blipFill>
        <p:spPr>
          <a:xfrm>
            <a:off x="3585525" y="2683350"/>
            <a:ext cx="1972925" cy="1643899"/>
          </a:xfrm>
          <a:prstGeom prst="rect">
            <a:avLst/>
          </a:prstGeom>
          <a:noFill/>
          <a:ln>
            <a:noFill/>
          </a:ln>
        </p:spPr>
      </p:pic>
      <p:pic>
        <p:nvPicPr>
          <p:cNvPr id="303" name="Google Shape;303;p38"/>
          <p:cNvPicPr preferRelativeResize="0"/>
          <p:nvPr/>
        </p:nvPicPr>
        <p:blipFill>
          <a:blip r:embed="rId5">
            <a:alphaModFix/>
          </a:blip>
          <a:stretch>
            <a:fillRect/>
          </a:stretch>
        </p:blipFill>
        <p:spPr>
          <a:xfrm>
            <a:off x="6748802" y="2813774"/>
            <a:ext cx="1708972" cy="1513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t>How to identify a problem?</a:t>
            </a:r>
            <a:endParaRPr/>
          </a:p>
          <a:p>
            <a:pPr indent="0" lvl="0" marL="0" marR="0" rtl="0" algn="l">
              <a:lnSpc>
                <a:spcPct val="100000"/>
              </a:lnSpc>
              <a:spcBef>
                <a:spcPts val="0"/>
              </a:spcBef>
              <a:spcAft>
                <a:spcPts val="0"/>
              </a:spcAft>
              <a:buNone/>
            </a:pPr>
            <a:r>
              <a:t/>
            </a:r>
            <a:endParaRPr/>
          </a:p>
        </p:txBody>
      </p:sp>
      <p:sp>
        <p:nvSpPr>
          <p:cNvPr id="309" name="Google Shape;309;p39"/>
          <p:cNvSpPr txBox="1"/>
          <p:nvPr>
            <p:ph idx="1" type="body"/>
          </p:nvPr>
        </p:nvSpPr>
        <p:spPr>
          <a:xfrm>
            <a:off x="311700" y="1266325"/>
            <a:ext cx="2290200" cy="3302700"/>
          </a:xfrm>
          <a:prstGeom prst="rect">
            <a:avLst/>
          </a:prstGeom>
        </p:spPr>
        <p:txBody>
          <a:bodyPr anchorCtr="0" anchor="t" bIns="91425" lIns="91425" spcFirstLastPara="1" rIns="91425" wrap="square" tIns="91425">
            <a:normAutofit/>
          </a:bodyPr>
          <a:lstStyle/>
          <a:p>
            <a:pPr indent="-323850" lvl="0" marL="457200" marR="0" rtl="0" algn="l">
              <a:lnSpc>
                <a:spcPct val="200000"/>
              </a:lnSpc>
              <a:spcBef>
                <a:spcPts val="0"/>
              </a:spcBef>
              <a:spcAft>
                <a:spcPts val="0"/>
              </a:spcAft>
              <a:buClr>
                <a:srgbClr val="595959"/>
              </a:buClr>
              <a:buSzPts val="1500"/>
              <a:buChar char="-"/>
            </a:pPr>
            <a:r>
              <a:rPr lang="en" sz="1500">
                <a:solidFill>
                  <a:srgbClr val="595959"/>
                </a:solidFill>
              </a:rPr>
              <a:t>Observation</a:t>
            </a:r>
            <a:endParaRPr sz="1500">
              <a:solidFill>
                <a:srgbClr val="595959"/>
              </a:solidFill>
            </a:endParaRPr>
          </a:p>
          <a:p>
            <a:pPr indent="-323850" lvl="0" marL="457200" marR="0" rtl="0" algn="l">
              <a:lnSpc>
                <a:spcPct val="200000"/>
              </a:lnSpc>
              <a:spcBef>
                <a:spcPts val="0"/>
              </a:spcBef>
              <a:spcAft>
                <a:spcPts val="0"/>
              </a:spcAft>
              <a:buClr>
                <a:srgbClr val="595959"/>
              </a:buClr>
              <a:buSzPts val="1500"/>
              <a:buChar char="-"/>
            </a:pPr>
            <a:r>
              <a:rPr lang="en" sz="1500">
                <a:solidFill>
                  <a:srgbClr val="595959"/>
                </a:solidFill>
              </a:rPr>
              <a:t>Interviews</a:t>
            </a:r>
            <a:endParaRPr sz="1500">
              <a:solidFill>
                <a:srgbClr val="595959"/>
              </a:solidFill>
            </a:endParaRPr>
          </a:p>
          <a:p>
            <a:pPr indent="-323850" lvl="0" marL="457200" marR="0" rtl="0" algn="l">
              <a:lnSpc>
                <a:spcPct val="200000"/>
              </a:lnSpc>
              <a:spcBef>
                <a:spcPts val="0"/>
              </a:spcBef>
              <a:spcAft>
                <a:spcPts val="0"/>
              </a:spcAft>
              <a:buClr>
                <a:srgbClr val="595959"/>
              </a:buClr>
              <a:buSzPts val="1500"/>
              <a:buChar char="-"/>
            </a:pPr>
            <a:r>
              <a:rPr lang="en" sz="1500">
                <a:solidFill>
                  <a:srgbClr val="595959"/>
                </a:solidFill>
              </a:rPr>
              <a:t>Group discussions</a:t>
            </a:r>
            <a:endParaRPr sz="1500">
              <a:solidFill>
                <a:srgbClr val="595959"/>
              </a:solidFill>
            </a:endParaRPr>
          </a:p>
          <a:p>
            <a:pPr indent="-323850" lvl="0" marL="457200" marR="0" rtl="0" algn="l">
              <a:lnSpc>
                <a:spcPct val="200000"/>
              </a:lnSpc>
              <a:spcBef>
                <a:spcPts val="0"/>
              </a:spcBef>
              <a:spcAft>
                <a:spcPts val="0"/>
              </a:spcAft>
              <a:buClr>
                <a:srgbClr val="595959"/>
              </a:buClr>
              <a:buSzPts val="1500"/>
              <a:buChar char="-"/>
            </a:pPr>
            <a:r>
              <a:rPr lang="en" sz="1500">
                <a:solidFill>
                  <a:srgbClr val="595959"/>
                </a:solidFill>
              </a:rPr>
              <a:t>Document reviews</a:t>
            </a:r>
            <a:endParaRPr sz="1500">
              <a:solidFill>
                <a:srgbClr val="595959"/>
              </a:solidFill>
            </a:endParaRPr>
          </a:p>
          <a:p>
            <a:pPr indent="-323850" lvl="0" marL="457200" marR="0" rtl="0" algn="l">
              <a:lnSpc>
                <a:spcPct val="200000"/>
              </a:lnSpc>
              <a:spcBef>
                <a:spcPts val="0"/>
              </a:spcBef>
              <a:spcAft>
                <a:spcPts val="0"/>
              </a:spcAft>
              <a:buClr>
                <a:srgbClr val="595959"/>
              </a:buClr>
              <a:buSzPts val="1500"/>
              <a:buChar char="-"/>
            </a:pPr>
            <a:r>
              <a:rPr lang="en" sz="1500">
                <a:solidFill>
                  <a:srgbClr val="595959"/>
                </a:solidFill>
              </a:rPr>
              <a:t>Experiences</a:t>
            </a:r>
            <a:endParaRPr sz="1500">
              <a:solidFill>
                <a:srgbClr val="595959"/>
              </a:solidFill>
            </a:endParaRPr>
          </a:p>
          <a:p>
            <a:pPr indent="0" lvl="0" marL="0" rtl="0" algn="l">
              <a:spcBef>
                <a:spcPts val="0"/>
              </a:spcBef>
              <a:spcAft>
                <a:spcPts val="1200"/>
              </a:spcAft>
              <a:buNone/>
            </a:pPr>
            <a:r>
              <a:t/>
            </a:r>
            <a:endParaRPr/>
          </a:p>
        </p:txBody>
      </p:sp>
      <p:pic>
        <p:nvPicPr>
          <p:cNvPr id="310" name="Google Shape;310;p39"/>
          <p:cNvPicPr preferRelativeResize="0"/>
          <p:nvPr/>
        </p:nvPicPr>
        <p:blipFill>
          <a:blip r:embed="rId3">
            <a:alphaModFix/>
          </a:blip>
          <a:stretch>
            <a:fillRect/>
          </a:stretch>
        </p:blipFill>
        <p:spPr>
          <a:xfrm>
            <a:off x="3262175" y="1312425"/>
            <a:ext cx="1170825" cy="1170825"/>
          </a:xfrm>
          <a:prstGeom prst="rect">
            <a:avLst/>
          </a:prstGeom>
          <a:noFill/>
          <a:ln>
            <a:noFill/>
          </a:ln>
        </p:spPr>
      </p:pic>
      <p:pic>
        <p:nvPicPr>
          <p:cNvPr id="311" name="Google Shape;311;p39"/>
          <p:cNvPicPr preferRelativeResize="0"/>
          <p:nvPr/>
        </p:nvPicPr>
        <p:blipFill rotWithShape="1">
          <a:blip r:embed="rId4">
            <a:alphaModFix/>
          </a:blip>
          <a:srcRect b="32053" l="11049" r="14991" t="14991"/>
          <a:stretch/>
        </p:blipFill>
        <p:spPr>
          <a:xfrm>
            <a:off x="4974000" y="1422400"/>
            <a:ext cx="1328050" cy="950880"/>
          </a:xfrm>
          <a:prstGeom prst="rect">
            <a:avLst/>
          </a:prstGeom>
          <a:noFill/>
          <a:ln>
            <a:noFill/>
          </a:ln>
        </p:spPr>
      </p:pic>
      <p:pic>
        <p:nvPicPr>
          <p:cNvPr id="312" name="Google Shape;312;p39"/>
          <p:cNvPicPr preferRelativeResize="0"/>
          <p:nvPr/>
        </p:nvPicPr>
        <p:blipFill>
          <a:blip r:embed="rId5">
            <a:alphaModFix/>
          </a:blip>
          <a:stretch>
            <a:fillRect/>
          </a:stretch>
        </p:blipFill>
        <p:spPr>
          <a:xfrm>
            <a:off x="6843050" y="1266313"/>
            <a:ext cx="1806475" cy="1194100"/>
          </a:xfrm>
          <a:prstGeom prst="rect">
            <a:avLst/>
          </a:prstGeom>
          <a:noFill/>
          <a:ln>
            <a:noFill/>
          </a:ln>
        </p:spPr>
      </p:pic>
      <p:pic>
        <p:nvPicPr>
          <p:cNvPr id="313" name="Google Shape;313;p39"/>
          <p:cNvPicPr preferRelativeResize="0"/>
          <p:nvPr/>
        </p:nvPicPr>
        <p:blipFill rotWithShape="1">
          <a:blip r:embed="rId6">
            <a:alphaModFix/>
          </a:blip>
          <a:srcRect b="13947" l="10397" r="8374" t="7429"/>
          <a:stretch/>
        </p:blipFill>
        <p:spPr>
          <a:xfrm>
            <a:off x="3803175" y="3187900"/>
            <a:ext cx="1170815" cy="1194100"/>
          </a:xfrm>
          <a:prstGeom prst="rect">
            <a:avLst/>
          </a:prstGeom>
          <a:noFill/>
          <a:ln>
            <a:noFill/>
          </a:ln>
        </p:spPr>
      </p:pic>
      <p:pic>
        <p:nvPicPr>
          <p:cNvPr id="314" name="Google Shape;314;p39"/>
          <p:cNvPicPr preferRelativeResize="0"/>
          <p:nvPr/>
        </p:nvPicPr>
        <p:blipFill>
          <a:blip r:embed="rId7">
            <a:alphaModFix/>
          </a:blip>
          <a:stretch>
            <a:fillRect/>
          </a:stretch>
        </p:blipFill>
        <p:spPr>
          <a:xfrm>
            <a:off x="6302045" y="3120920"/>
            <a:ext cx="1328050" cy="1328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right problem</a:t>
            </a:r>
            <a:endParaRPr/>
          </a:p>
          <a:p>
            <a:pPr indent="0" lvl="0" marL="0" rtl="0" algn="l">
              <a:spcBef>
                <a:spcPts val="0"/>
              </a:spcBef>
              <a:spcAft>
                <a:spcPts val="0"/>
              </a:spcAft>
              <a:buNone/>
            </a:pPr>
            <a:r>
              <a:t/>
            </a:r>
            <a:endParaRPr/>
          </a:p>
        </p:txBody>
      </p:sp>
      <p:sp>
        <p:nvSpPr>
          <p:cNvPr id="320" name="Google Shape;320;p4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sz="1500">
                <a:solidFill>
                  <a:srgbClr val="595959"/>
                </a:solidFill>
              </a:rPr>
              <a:t>Giving scores of 1-5</a:t>
            </a:r>
            <a:endParaRPr sz="1500">
              <a:solidFill>
                <a:srgbClr val="595959"/>
              </a:solidFill>
            </a:endParaRPr>
          </a:p>
          <a:p>
            <a:pPr indent="0" lvl="0" marL="0" marR="0" rtl="0" algn="l">
              <a:lnSpc>
                <a:spcPct val="100000"/>
              </a:lnSpc>
              <a:spcBef>
                <a:spcPts val="0"/>
              </a:spcBef>
              <a:spcAft>
                <a:spcPts val="0"/>
              </a:spcAft>
              <a:buNone/>
            </a:pPr>
            <a:r>
              <a:t/>
            </a:r>
            <a:endParaRPr sz="1500">
              <a:solidFill>
                <a:srgbClr val="595959"/>
              </a:solidFill>
            </a:endParaRPr>
          </a:p>
        </p:txBody>
      </p:sp>
      <p:graphicFrame>
        <p:nvGraphicFramePr>
          <p:cNvPr id="321" name="Google Shape;321;p40"/>
          <p:cNvGraphicFramePr/>
          <p:nvPr/>
        </p:nvGraphicFramePr>
        <p:xfrm>
          <a:off x="952500" y="2000250"/>
          <a:ext cx="3000000" cy="3000000"/>
        </p:xfrm>
        <a:graphic>
          <a:graphicData uri="http://schemas.openxmlformats.org/drawingml/2006/table">
            <a:tbl>
              <a:tblPr>
                <a:noFill/>
                <a:tableStyleId>{920DC60A-4F09-4563-89AA-DF903E0C4CB4}</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rPr lang="en" sz="1500">
                          <a:solidFill>
                            <a:srgbClr val="595959"/>
                          </a:solidFill>
                          <a:latin typeface="Open Sans"/>
                          <a:ea typeface="Open Sans"/>
                          <a:cs typeface="Open Sans"/>
                          <a:sym typeface="Open Sans"/>
                        </a:rPr>
                        <a:t>Problem</a:t>
                      </a:r>
                      <a:endParaRPr sz="1500">
                        <a:solidFill>
                          <a:srgbClr val="595959"/>
                        </a:solidFill>
                        <a:latin typeface="Open Sans"/>
                        <a:ea typeface="Open Sans"/>
                        <a:cs typeface="Open Sans"/>
                        <a:sym typeface="Open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latin typeface="Poppins SemiBold"/>
                          <a:ea typeface="Poppins SemiBold"/>
                          <a:cs typeface="Poppins SemiBold"/>
                          <a:sym typeface="Poppins SemiBold"/>
                        </a:rPr>
                        <a:t>Urgency</a:t>
                      </a:r>
                      <a:endParaRPr b="1" sz="900">
                        <a:solidFill>
                          <a:srgbClr val="000000"/>
                        </a:solidFill>
                        <a:latin typeface="Poppins"/>
                        <a:ea typeface="Poppins"/>
                        <a:cs typeface="Poppins"/>
                        <a:sym typeface="Poppins"/>
                      </a:endParaRPr>
                    </a:p>
                    <a:p>
                      <a:pPr indent="0" lvl="0" marL="0" rtl="0" algn="ctr">
                        <a:spcBef>
                          <a:spcPts val="500"/>
                        </a:spcBef>
                        <a:spcAft>
                          <a:spcPts val="500"/>
                        </a:spcAft>
                        <a:buClr>
                          <a:srgbClr val="000000"/>
                        </a:buClr>
                        <a:buSzPts val="1100"/>
                        <a:buFont typeface="Arial"/>
                        <a:buNone/>
                      </a:pPr>
                      <a:r>
                        <a:rPr lang="en" sz="900">
                          <a:solidFill>
                            <a:srgbClr val="999999"/>
                          </a:solidFill>
                          <a:latin typeface="Poppins"/>
                          <a:ea typeface="Poppins"/>
                          <a:cs typeface="Poppins"/>
                          <a:sym typeface="Poppins"/>
                        </a:rPr>
                        <a:t>How badly is it affecting the environment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latin typeface="Poppins SemiBold"/>
                          <a:ea typeface="Poppins SemiBold"/>
                          <a:cs typeface="Poppins SemiBold"/>
                          <a:sym typeface="Poppins SemiBold"/>
                        </a:rPr>
                        <a:t>Knowledge</a:t>
                      </a:r>
                      <a:endParaRPr sz="900">
                        <a:solidFill>
                          <a:srgbClr val="000000"/>
                        </a:solidFill>
                        <a:latin typeface="Poppins SemiBold"/>
                        <a:ea typeface="Poppins SemiBold"/>
                        <a:cs typeface="Poppins SemiBold"/>
                        <a:sym typeface="Poppins SemiBold"/>
                      </a:endParaRPr>
                    </a:p>
                    <a:p>
                      <a:pPr indent="0" lvl="0" marL="0" rtl="0" algn="ctr">
                        <a:spcBef>
                          <a:spcPts val="500"/>
                        </a:spcBef>
                        <a:spcAft>
                          <a:spcPts val="0"/>
                        </a:spcAft>
                        <a:buClr>
                          <a:srgbClr val="000000"/>
                        </a:buClr>
                        <a:buSzPts val="1100"/>
                        <a:buFont typeface="Arial"/>
                        <a:buNone/>
                      </a:pPr>
                      <a:r>
                        <a:rPr lang="en" sz="900">
                          <a:solidFill>
                            <a:srgbClr val="999999"/>
                          </a:solidFill>
                          <a:latin typeface="Poppins"/>
                          <a:ea typeface="Poppins"/>
                          <a:cs typeface="Poppins"/>
                          <a:sym typeface="Poppins"/>
                        </a:rPr>
                        <a:t>How much can you understand about this problem ?</a:t>
                      </a:r>
                      <a:endParaRPr b="1" sz="900">
                        <a:solidFill>
                          <a:srgbClr val="999999"/>
                        </a:solidFill>
                        <a:latin typeface="Poppins"/>
                        <a:ea typeface="Poppins"/>
                        <a:cs typeface="Poppins"/>
                        <a:sym typeface="Poppins"/>
                      </a:endParaRPr>
                    </a:p>
                    <a:p>
                      <a:pPr indent="0" lvl="0" marL="0" rtl="0" algn="l">
                        <a:spcBef>
                          <a:spcPts val="50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latin typeface="Poppins SemiBold"/>
                          <a:ea typeface="Poppins SemiBold"/>
                          <a:cs typeface="Poppins SemiBold"/>
                          <a:sym typeface="Poppins SemiBold"/>
                        </a:rPr>
                        <a:t>Ability</a:t>
                      </a:r>
                      <a:endParaRPr sz="900">
                        <a:solidFill>
                          <a:srgbClr val="000000"/>
                        </a:solidFill>
                        <a:latin typeface="Poppins SemiBold"/>
                        <a:ea typeface="Poppins SemiBold"/>
                        <a:cs typeface="Poppins SemiBold"/>
                        <a:sym typeface="Poppins SemiBold"/>
                      </a:endParaRPr>
                    </a:p>
                    <a:p>
                      <a:pPr indent="0" lvl="0" marL="0" rtl="0" algn="ctr">
                        <a:spcBef>
                          <a:spcPts val="500"/>
                        </a:spcBef>
                        <a:spcAft>
                          <a:spcPts val="500"/>
                        </a:spcAft>
                        <a:buClr>
                          <a:srgbClr val="000000"/>
                        </a:buClr>
                        <a:buSzPts val="1100"/>
                        <a:buFont typeface="Arial"/>
                        <a:buNone/>
                      </a:pPr>
                      <a:r>
                        <a:rPr lang="en" sz="900">
                          <a:solidFill>
                            <a:srgbClr val="999999"/>
                          </a:solidFill>
                          <a:latin typeface="Poppins"/>
                          <a:ea typeface="Poppins"/>
                          <a:cs typeface="Poppins"/>
                          <a:sym typeface="Poppins"/>
                        </a:rPr>
                        <a:t>How confident are you to solve the problem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latin typeface="Poppins SemiBold"/>
                          <a:ea typeface="Poppins SemiBold"/>
                          <a:cs typeface="Poppins SemiBold"/>
                          <a:sym typeface="Poppins SemiBold"/>
                        </a:rPr>
                        <a:t>Interest</a:t>
                      </a:r>
                      <a:endParaRPr b="1" sz="900">
                        <a:solidFill>
                          <a:srgbClr val="000000"/>
                        </a:solidFill>
                        <a:latin typeface="Poppins"/>
                        <a:ea typeface="Poppins"/>
                        <a:cs typeface="Poppins"/>
                        <a:sym typeface="Poppins"/>
                      </a:endParaRPr>
                    </a:p>
                    <a:p>
                      <a:pPr indent="0" lvl="0" marL="0" rtl="0" algn="ctr">
                        <a:spcBef>
                          <a:spcPts val="500"/>
                        </a:spcBef>
                        <a:spcAft>
                          <a:spcPts val="0"/>
                        </a:spcAft>
                        <a:buClr>
                          <a:srgbClr val="000000"/>
                        </a:buClr>
                        <a:buSzPts val="1100"/>
                        <a:buFont typeface="Arial"/>
                        <a:buNone/>
                      </a:pPr>
                      <a:r>
                        <a:rPr lang="en" sz="900">
                          <a:solidFill>
                            <a:srgbClr val="999999"/>
                          </a:solidFill>
                          <a:latin typeface="Poppins"/>
                          <a:ea typeface="Poppins"/>
                          <a:cs typeface="Poppins"/>
                          <a:sym typeface="Poppins"/>
                        </a:rPr>
                        <a:t>How interested are you to solve the problem ?</a:t>
                      </a:r>
                      <a:endParaRPr sz="900">
                        <a:solidFill>
                          <a:srgbClr val="999999"/>
                        </a:solidFill>
                        <a:latin typeface="Poppins SemiBold"/>
                        <a:ea typeface="Poppins SemiBold"/>
                        <a:cs typeface="Poppins SemiBold"/>
                        <a:sym typeface="Poppins SemiBold"/>
                      </a:endParaRPr>
                    </a:p>
                    <a:p>
                      <a:pPr indent="0" lvl="0" marL="0" rtl="0" algn="l">
                        <a:spcBef>
                          <a:spcPts val="50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latin typeface="Poppins SemiBold"/>
                          <a:ea typeface="Poppins SemiBold"/>
                          <a:cs typeface="Poppins SemiBold"/>
                          <a:sym typeface="Poppins SemiBold"/>
                        </a:rPr>
                        <a:t>Total Score</a:t>
                      </a:r>
                      <a:endParaRPr b="1" sz="900">
                        <a:solidFill>
                          <a:srgbClr val="000000"/>
                        </a:solidFill>
                        <a:latin typeface="Poppins"/>
                        <a:ea typeface="Poppins"/>
                        <a:cs typeface="Poppins"/>
                        <a:sym typeface="Poppins"/>
                      </a:endParaRPr>
                    </a:p>
                    <a:p>
                      <a:pPr indent="0" lvl="0" marL="0" rtl="0" algn="ctr">
                        <a:spcBef>
                          <a:spcPts val="500"/>
                        </a:spcBef>
                        <a:spcAft>
                          <a:spcPts val="0"/>
                        </a:spcAft>
                        <a:buClr>
                          <a:srgbClr val="000000"/>
                        </a:buClr>
                        <a:buSzPts val="1100"/>
                        <a:buFont typeface="Arial"/>
                        <a:buNone/>
                      </a:pPr>
                      <a:r>
                        <a:rPr i="1" lang="en" sz="900">
                          <a:solidFill>
                            <a:srgbClr val="999999"/>
                          </a:solidFill>
                          <a:latin typeface="Poppins"/>
                          <a:ea typeface="Poppins"/>
                          <a:cs typeface="Poppins"/>
                          <a:sym typeface="Poppins"/>
                        </a:rPr>
                        <a:t>Higher the score, more it should be solved</a:t>
                      </a:r>
                      <a:endParaRPr b="1" i="1" sz="900">
                        <a:solidFill>
                          <a:srgbClr val="999999"/>
                        </a:solidFill>
                        <a:latin typeface="Poppins"/>
                        <a:ea typeface="Poppins"/>
                        <a:cs typeface="Poppins"/>
                        <a:sym typeface="Poppins"/>
                      </a:endParaRPr>
                    </a:p>
                    <a:p>
                      <a:pPr indent="0" lvl="0" marL="0" rtl="0" algn="l">
                        <a:spcBef>
                          <a:spcPts val="50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500">
                          <a:solidFill>
                            <a:srgbClr val="595959"/>
                          </a:solidFill>
                          <a:latin typeface="Open Sans"/>
                          <a:ea typeface="Open Sans"/>
                          <a:cs typeface="Open Sans"/>
                          <a:sym typeface="Open Sans"/>
                        </a:rPr>
                        <a:t>Problem 1</a:t>
                      </a:r>
                      <a:endParaRPr sz="1500">
                        <a:solidFill>
                          <a:srgbClr val="595959"/>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rPr lang="en" sz="1500">
                          <a:solidFill>
                            <a:srgbClr val="595959"/>
                          </a:solidFill>
                          <a:latin typeface="Open Sans"/>
                          <a:ea typeface="Open Sans"/>
                          <a:cs typeface="Open Sans"/>
                          <a:sym typeface="Open Sans"/>
                        </a:rPr>
                        <a:t>Problem 2</a:t>
                      </a:r>
                      <a:endParaRPr sz="1500">
                        <a:solidFill>
                          <a:srgbClr val="595959"/>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500">
                          <a:solidFill>
                            <a:srgbClr val="595959"/>
                          </a:solidFill>
                          <a:latin typeface="Open Sans"/>
                          <a:ea typeface="Open Sans"/>
                          <a:cs typeface="Open Sans"/>
                          <a:sym typeface="Open Sans"/>
                        </a:rPr>
                        <a:t>Problem 3</a:t>
                      </a:r>
                      <a:endParaRPr sz="1500">
                        <a:solidFill>
                          <a:srgbClr val="595959"/>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t/>
            </a:r>
            <a:endParaRPr sz="1500">
              <a:solidFill>
                <a:srgbClr val="595959"/>
              </a:solidFill>
            </a:endParaRPr>
          </a:p>
          <a:p>
            <a:pPr indent="0" lvl="0" marL="0" marR="0" rtl="0" algn="l">
              <a:lnSpc>
                <a:spcPct val="100000"/>
              </a:lnSpc>
              <a:spcBef>
                <a:spcPts val="0"/>
              </a:spcBef>
              <a:spcAft>
                <a:spcPts val="0"/>
              </a:spcAft>
              <a:buNone/>
            </a:pPr>
            <a:r>
              <a:t/>
            </a:r>
            <a:endParaRPr sz="1500">
              <a:solidFill>
                <a:srgbClr val="595959"/>
              </a:solidFill>
            </a:endParaRPr>
          </a:p>
        </p:txBody>
      </p:sp>
      <p:graphicFrame>
        <p:nvGraphicFramePr>
          <p:cNvPr id="327" name="Google Shape;327;p41"/>
          <p:cNvGraphicFramePr/>
          <p:nvPr/>
        </p:nvGraphicFramePr>
        <p:xfrm>
          <a:off x="992850" y="413830"/>
          <a:ext cx="3000000" cy="3000000"/>
        </p:xfrm>
        <a:graphic>
          <a:graphicData uri="http://schemas.openxmlformats.org/drawingml/2006/table">
            <a:tbl>
              <a:tblPr>
                <a:noFill/>
                <a:tableStyleId>{920DC60A-4F09-4563-89AA-DF903E0C4CB4}</a:tableStyleId>
              </a:tblPr>
              <a:tblGrid>
                <a:gridCol w="1216600"/>
                <a:gridCol w="1196400"/>
                <a:gridCol w="1206500"/>
                <a:gridCol w="1206500"/>
                <a:gridCol w="1206500"/>
                <a:gridCol w="1206500"/>
              </a:tblGrid>
              <a:tr h="1144400">
                <a:tc>
                  <a:txBody>
                    <a:bodyPr/>
                    <a:lstStyle/>
                    <a:p>
                      <a:pPr indent="0" lvl="0" marL="0" rtl="0" algn="ctr">
                        <a:spcBef>
                          <a:spcPts val="0"/>
                        </a:spcBef>
                        <a:spcAft>
                          <a:spcPts val="0"/>
                        </a:spcAft>
                        <a:buNone/>
                      </a:pPr>
                      <a:r>
                        <a:rPr lang="en">
                          <a:solidFill>
                            <a:srgbClr val="262626"/>
                          </a:solidFill>
                          <a:latin typeface="Poppins"/>
                          <a:ea typeface="Poppins"/>
                          <a:cs typeface="Poppins"/>
                          <a:sym typeface="Poppins"/>
                        </a:rPr>
                        <a:t>Problem</a:t>
                      </a:r>
                      <a:endParaRPr sz="2000">
                        <a:solidFill>
                          <a:srgbClr val="595959"/>
                        </a:solidFill>
                        <a:latin typeface="Open Sans"/>
                        <a:ea typeface="Open Sans"/>
                        <a:cs typeface="Open Sans"/>
                        <a:sym typeface="Open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latin typeface="Poppins SemiBold"/>
                          <a:ea typeface="Poppins SemiBold"/>
                          <a:cs typeface="Poppins SemiBold"/>
                          <a:sym typeface="Poppins SemiBold"/>
                        </a:rPr>
                        <a:t>Urgency</a:t>
                      </a:r>
                      <a:endParaRPr b="1" sz="900">
                        <a:solidFill>
                          <a:srgbClr val="000000"/>
                        </a:solidFill>
                        <a:latin typeface="Poppins"/>
                        <a:ea typeface="Poppins"/>
                        <a:cs typeface="Poppins"/>
                        <a:sym typeface="Poppins"/>
                      </a:endParaRPr>
                    </a:p>
                    <a:p>
                      <a:pPr indent="0" lvl="0" marL="0" rtl="0" algn="ctr">
                        <a:spcBef>
                          <a:spcPts val="500"/>
                        </a:spcBef>
                        <a:spcAft>
                          <a:spcPts val="500"/>
                        </a:spcAft>
                        <a:buClr>
                          <a:srgbClr val="000000"/>
                        </a:buClr>
                        <a:buSzPts val="1100"/>
                        <a:buFont typeface="Arial"/>
                        <a:buNone/>
                      </a:pPr>
                      <a:r>
                        <a:rPr lang="en" sz="900">
                          <a:solidFill>
                            <a:srgbClr val="999999"/>
                          </a:solidFill>
                          <a:latin typeface="Poppins"/>
                          <a:ea typeface="Poppins"/>
                          <a:cs typeface="Poppins"/>
                          <a:sym typeface="Poppins"/>
                        </a:rPr>
                        <a:t>How badly is it affecting the environment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latin typeface="Poppins SemiBold"/>
                          <a:ea typeface="Poppins SemiBold"/>
                          <a:cs typeface="Poppins SemiBold"/>
                          <a:sym typeface="Poppins SemiBold"/>
                        </a:rPr>
                        <a:t>Knowledge</a:t>
                      </a:r>
                      <a:endParaRPr sz="900">
                        <a:solidFill>
                          <a:srgbClr val="000000"/>
                        </a:solidFill>
                        <a:latin typeface="Poppins SemiBold"/>
                        <a:ea typeface="Poppins SemiBold"/>
                        <a:cs typeface="Poppins SemiBold"/>
                        <a:sym typeface="Poppins SemiBold"/>
                      </a:endParaRPr>
                    </a:p>
                    <a:p>
                      <a:pPr indent="0" lvl="0" marL="0" rtl="0" algn="ctr">
                        <a:spcBef>
                          <a:spcPts val="500"/>
                        </a:spcBef>
                        <a:spcAft>
                          <a:spcPts val="0"/>
                        </a:spcAft>
                        <a:buClr>
                          <a:srgbClr val="000000"/>
                        </a:buClr>
                        <a:buSzPts val="1100"/>
                        <a:buFont typeface="Arial"/>
                        <a:buNone/>
                      </a:pPr>
                      <a:r>
                        <a:rPr lang="en" sz="900">
                          <a:solidFill>
                            <a:srgbClr val="999999"/>
                          </a:solidFill>
                          <a:latin typeface="Poppins"/>
                          <a:ea typeface="Poppins"/>
                          <a:cs typeface="Poppins"/>
                          <a:sym typeface="Poppins"/>
                        </a:rPr>
                        <a:t>How much can you understand about this problem ?</a:t>
                      </a:r>
                      <a:endParaRPr b="1" sz="900">
                        <a:solidFill>
                          <a:srgbClr val="999999"/>
                        </a:solidFill>
                        <a:latin typeface="Poppins"/>
                        <a:ea typeface="Poppins"/>
                        <a:cs typeface="Poppins"/>
                        <a:sym typeface="Poppins"/>
                      </a:endParaRPr>
                    </a:p>
                    <a:p>
                      <a:pPr indent="0" lvl="0" marL="0" rtl="0" algn="ctr">
                        <a:spcBef>
                          <a:spcPts val="50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latin typeface="Poppins SemiBold"/>
                          <a:ea typeface="Poppins SemiBold"/>
                          <a:cs typeface="Poppins SemiBold"/>
                          <a:sym typeface="Poppins SemiBold"/>
                        </a:rPr>
                        <a:t>Ability</a:t>
                      </a:r>
                      <a:endParaRPr sz="900">
                        <a:solidFill>
                          <a:srgbClr val="000000"/>
                        </a:solidFill>
                        <a:latin typeface="Poppins SemiBold"/>
                        <a:ea typeface="Poppins SemiBold"/>
                        <a:cs typeface="Poppins SemiBold"/>
                        <a:sym typeface="Poppins SemiBold"/>
                      </a:endParaRPr>
                    </a:p>
                    <a:p>
                      <a:pPr indent="0" lvl="0" marL="0" rtl="0" algn="ctr">
                        <a:spcBef>
                          <a:spcPts val="500"/>
                        </a:spcBef>
                        <a:spcAft>
                          <a:spcPts val="500"/>
                        </a:spcAft>
                        <a:buClr>
                          <a:srgbClr val="000000"/>
                        </a:buClr>
                        <a:buSzPts val="1100"/>
                        <a:buFont typeface="Arial"/>
                        <a:buNone/>
                      </a:pPr>
                      <a:r>
                        <a:rPr lang="en" sz="900">
                          <a:solidFill>
                            <a:srgbClr val="999999"/>
                          </a:solidFill>
                          <a:latin typeface="Poppins"/>
                          <a:ea typeface="Poppins"/>
                          <a:cs typeface="Poppins"/>
                          <a:sym typeface="Poppins"/>
                        </a:rPr>
                        <a:t>How confident are you to solve the problem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latin typeface="Poppins SemiBold"/>
                          <a:ea typeface="Poppins SemiBold"/>
                          <a:cs typeface="Poppins SemiBold"/>
                          <a:sym typeface="Poppins SemiBold"/>
                        </a:rPr>
                        <a:t>Interest</a:t>
                      </a:r>
                      <a:endParaRPr b="1" sz="900">
                        <a:solidFill>
                          <a:srgbClr val="000000"/>
                        </a:solidFill>
                        <a:latin typeface="Poppins"/>
                        <a:ea typeface="Poppins"/>
                        <a:cs typeface="Poppins"/>
                        <a:sym typeface="Poppins"/>
                      </a:endParaRPr>
                    </a:p>
                    <a:p>
                      <a:pPr indent="0" lvl="0" marL="0" rtl="0" algn="ctr">
                        <a:spcBef>
                          <a:spcPts val="500"/>
                        </a:spcBef>
                        <a:spcAft>
                          <a:spcPts val="0"/>
                        </a:spcAft>
                        <a:buClr>
                          <a:srgbClr val="000000"/>
                        </a:buClr>
                        <a:buSzPts val="1100"/>
                        <a:buFont typeface="Arial"/>
                        <a:buNone/>
                      </a:pPr>
                      <a:r>
                        <a:rPr lang="en" sz="900">
                          <a:solidFill>
                            <a:srgbClr val="999999"/>
                          </a:solidFill>
                          <a:latin typeface="Poppins"/>
                          <a:ea typeface="Poppins"/>
                          <a:cs typeface="Poppins"/>
                          <a:sym typeface="Poppins"/>
                        </a:rPr>
                        <a:t>How interested are you to solve the problem ?</a:t>
                      </a:r>
                      <a:endParaRPr sz="900">
                        <a:solidFill>
                          <a:srgbClr val="999999"/>
                        </a:solidFill>
                        <a:latin typeface="Poppins SemiBold"/>
                        <a:ea typeface="Poppins SemiBold"/>
                        <a:cs typeface="Poppins SemiBold"/>
                        <a:sym typeface="Poppins SemiBold"/>
                      </a:endParaRPr>
                    </a:p>
                    <a:p>
                      <a:pPr indent="0" lvl="0" marL="0" rtl="0" algn="ctr">
                        <a:spcBef>
                          <a:spcPts val="50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latin typeface="Poppins SemiBold"/>
                          <a:ea typeface="Poppins SemiBold"/>
                          <a:cs typeface="Poppins SemiBold"/>
                          <a:sym typeface="Poppins SemiBold"/>
                        </a:rPr>
                        <a:t>Total Score</a:t>
                      </a:r>
                      <a:endParaRPr b="1" sz="900">
                        <a:solidFill>
                          <a:srgbClr val="000000"/>
                        </a:solidFill>
                        <a:latin typeface="Poppins"/>
                        <a:ea typeface="Poppins"/>
                        <a:cs typeface="Poppins"/>
                        <a:sym typeface="Poppins"/>
                      </a:endParaRPr>
                    </a:p>
                    <a:p>
                      <a:pPr indent="0" lvl="0" marL="0" rtl="0" algn="ctr">
                        <a:spcBef>
                          <a:spcPts val="500"/>
                        </a:spcBef>
                        <a:spcAft>
                          <a:spcPts val="0"/>
                        </a:spcAft>
                        <a:buClr>
                          <a:srgbClr val="000000"/>
                        </a:buClr>
                        <a:buSzPts val="1100"/>
                        <a:buFont typeface="Arial"/>
                        <a:buNone/>
                      </a:pPr>
                      <a:r>
                        <a:rPr i="1" lang="en" sz="900">
                          <a:solidFill>
                            <a:srgbClr val="999999"/>
                          </a:solidFill>
                          <a:latin typeface="Poppins"/>
                          <a:ea typeface="Poppins"/>
                          <a:cs typeface="Poppins"/>
                          <a:sym typeface="Poppins"/>
                        </a:rPr>
                        <a:t>Higher the score, more it should be solved</a:t>
                      </a:r>
                      <a:endParaRPr b="1" i="1" sz="900">
                        <a:solidFill>
                          <a:srgbClr val="999999"/>
                        </a:solidFill>
                        <a:latin typeface="Poppins"/>
                        <a:ea typeface="Poppins"/>
                        <a:cs typeface="Poppins"/>
                        <a:sym typeface="Poppins"/>
                      </a:endParaRPr>
                    </a:p>
                    <a:p>
                      <a:pPr indent="0" lvl="0" marL="0" rtl="0" algn="ctr">
                        <a:spcBef>
                          <a:spcPts val="50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950">
                <a:tc>
                  <a:txBody>
                    <a:bodyPr/>
                    <a:lstStyle/>
                    <a:p>
                      <a:pPr indent="0" lvl="0" marL="0" rtl="0" algn="ctr">
                        <a:spcBef>
                          <a:spcPts val="0"/>
                        </a:spcBef>
                        <a:spcAft>
                          <a:spcPts val="0"/>
                        </a:spcAft>
                        <a:buNone/>
                      </a:pPr>
                      <a:r>
                        <a:rPr lang="en" sz="900">
                          <a:solidFill>
                            <a:srgbClr val="262626"/>
                          </a:solidFill>
                          <a:latin typeface="Poppins"/>
                          <a:ea typeface="Poppins"/>
                          <a:cs typeface="Poppins"/>
                          <a:sym typeface="Poppins"/>
                        </a:rPr>
                        <a:t>Garbage is not being collected </a:t>
                      </a:r>
                      <a:endParaRPr sz="900">
                        <a:solidFill>
                          <a:srgbClr val="262626"/>
                        </a:solidFill>
                        <a:latin typeface="Poppins"/>
                        <a:ea typeface="Poppins"/>
                        <a:cs typeface="Poppins"/>
                        <a:sym typeface="Poppins"/>
                      </a:endParaRPr>
                    </a:p>
                  </a:txBody>
                  <a:tcPr marT="91425" marB="91425" marR="91425" marL="91425"/>
                </a:tc>
                <a:tc>
                  <a:txBody>
                    <a:bodyPr/>
                    <a:lstStyle/>
                    <a:p>
                      <a:pPr indent="0" lvl="0" marL="0" rtl="0" algn="ctr">
                        <a:spcBef>
                          <a:spcPts val="0"/>
                        </a:spcBef>
                        <a:spcAft>
                          <a:spcPts val="0"/>
                        </a:spcAft>
                        <a:buNone/>
                      </a:pPr>
                      <a:r>
                        <a:rPr lang="en"/>
                        <a:t>4</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t>3</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t>3</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t>2</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t>12</a:t>
                      </a:r>
                      <a:endParaRPr/>
                    </a:p>
                  </a:txBody>
                  <a:tcPr marT="91425" marB="91425" marR="91425" marL="91425">
                    <a:lnT cap="flat" cmpd="sng" w="9525">
                      <a:solidFill>
                        <a:srgbClr val="9E9E9E"/>
                      </a:solidFill>
                      <a:prstDash val="solid"/>
                      <a:round/>
                      <a:headEnd len="sm" w="sm" type="none"/>
                      <a:tailEnd len="sm" w="sm" type="none"/>
                    </a:lnT>
                  </a:tcPr>
                </a:tc>
              </a:tr>
              <a:tr h="966650">
                <a:tc>
                  <a:txBody>
                    <a:bodyPr/>
                    <a:lstStyle/>
                    <a:p>
                      <a:pPr indent="0" lvl="0" marL="0" rtl="0" algn="ctr">
                        <a:spcBef>
                          <a:spcPts val="0"/>
                        </a:spcBef>
                        <a:spcAft>
                          <a:spcPts val="0"/>
                        </a:spcAft>
                        <a:buNone/>
                      </a:pPr>
                      <a:r>
                        <a:rPr lang="en" sz="900">
                          <a:solidFill>
                            <a:srgbClr val="262626"/>
                          </a:solidFill>
                          <a:latin typeface="Poppins"/>
                          <a:ea typeface="Poppins"/>
                          <a:cs typeface="Poppins"/>
                          <a:sym typeface="Poppins"/>
                        </a:rPr>
                        <a:t>There is no drinking water facility in the staff room</a:t>
                      </a:r>
                      <a:endParaRPr sz="900">
                        <a:solidFill>
                          <a:srgbClr val="262626"/>
                        </a:solidFill>
                        <a:latin typeface="Poppins"/>
                        <a:ea typeface="Poppins"/>
                        <a:cs typeface="Poppins"/>
                        <a:sym typeface="Poppins"/>
                      </a:endParaRPr>
                    </a:p>
                  </a:txBody>
                  <a:tcPr marT="91425" marB="91425" marR="91425" marL="91425"/>
                </a:tc>
                <a:tc>
                  <a:txBody>
                    <a:bodyPr/>
                    <a:lstStyle/>
                    <a:p>
                      <a:pPr indent="0" lvl="0" marL="0" rtl="0" algn="ctr">
                        <a:spcBef>
                          <a:spcPts val="0"/>
                        </a:spcBef>
                        <a:spcAft>
                          <a:spcPts val="0"/>
                        </a:spcAft>
                        <a:buNone/>
                      </a:pPr>
                      <a:r>
                        <a:rPr lang="en"/>
                        <a:t>3</a:t>
                      </a:r>
                      <a:endParaRPr/>
                    </a:p>
                  </a:txBody>
                  <a:tcPr marT="91425" marB="91425" marR="91425" marL="91425"/>
                </a:tc>
                <a:tc>
                  <a:txBody>
                    <a:bodyPr/>
                    <a:lstStyle/>
                    <a:p>
                      <a:pPr indent="0" lvl="0" marL="0" rtl="0" algn="ctr">
                        <a:spcBef>
                          <a:spcPts val="0"/>
                        </a:spcBef>
                        <a:spcAft>
                          <a:spcPts val="0"/>
                        </a:spcAft>
                        <a:buNone/>
                      </a:pPr>
                      <a:r>
                        <a:rPr lang="en"/>
                        <a:t>4</a:t>
                      </a:r>
                      <a:endParaRPr/>
                    </a:p>
                  </a:txBody>
                  <a:tcPr marT="91425" marB="91425" marR="91425" marL="91425"/>
                </a:tc>
                <a:tc>
                  <a:txBody>
                    <a:bodyPr/>
                    <a:lstStyle/>
                    <a:p>
                      <a:pPr indent="0" lvl="0" marL="0" rtl="0" algn="ctr">
                        <a:spcBef>
                          <a:spcPts val="0"/>
                        </a:spcBef>
                        <a:spcAft>
                          <a:spcPts val="0"/>
                        </a:spcAft>
                        <a:buNone/>
                      </a:pPr>
                      <a:r>
                        <a:rPr lang="en"/>
                        <a:t>4</a:t>
                      </a:r>
                      <a:endParaRPr/>
                    </a:p>
                  </a:txBody>
                  <a:tcPr marT="91425" marB="91425" marR="91425" marL="91425"/>
                </a:tc>
                <a:tc>
                  <a:txBody>
                    <a:bodyPr/>
                    <a:lstStyle/>
                    <a:p>
                      <a:pPr indent="0" lvl="0" marL="0" rtl="0" algn="ctr">
                        <a:spcBef>
                          <a:spcPts val="0"/>
                        </a:spcBef>
                        <a:spcAft>
                          <a:spcPts val="0"/>
                        </a:spcAft>
                        <a:buNone/>
                      </a:pPr>
                      <a:r>
                        <a:rPr lang="en"/>
                        <a:t>3</a:t>
                      </a:r>
                      <a:endParaRPr/>
                    </a:p>
                  </a:txBody>
                  <a:tcPr marT="91425" marB="91425" marR="91425" marL="91425"/>
                </a:tc>
                <a:tc>
                  <a:txBody>
                    <a:bodyPr/>
                    <a:lstStyle/>
                    <a:p>
                      <a:pPr indent="0" lvl="0" marL="0" rtl="0" algn="ctr">
                        <a:spcBef>
                          <a:spcPts val="0"/>
                        </a:spcBef>
                        <a:spcAft>
                          <a:spcPts val="0"/>
                        </a:spcAft>
                        <a:buNone/>
                      </a:pPr>
                      <a:r>
                        <a:rPr lang="en"/>
                        <a:t>14</a:t>
                      </a:r>
                      <a:endParaRPr/>
                    </a:p>
                  </a:txBody>
                  <a:tcPr marT="91425" marB="91425" marR="91425" marL="91425"/>
                </a:tc>
              </a:tr>
              <a:tr h="719675">
                <a:tc>
                  <a:txBody>
                    <a:bodyPr/>
                    <a:lstStyle/>
                    <a:p>
                      <a:pPr indent="0" lvl="0" marL="0" rtl="0" algn="ctr">
                        <a:spcBef>
                          <a:spcPts val="0"/>
                        </a:spcBef>
                        <a:spcAft>
                          <a:spcPts val="0"/>
                        </a:spcAft>
                        <a:buNone/>
                      </a:pPr>
                      <a:r>
                        <a:rPr lang="en" sz="900">
                          <a:solidFill>
                            <a:srgbClr val="262626"/>
                          </a:solidFill>
                          <a:latin typeface="Poppins"/>
                          <a:ea typeface="Poppins"/>
                          <a:cs typeface="Poppins"/>
                          <a:sym typeface="Poppins"/>
                        </a:rPr>
                        <a:t>No wifi in college campus</a:t>
                      </a:r>
                      <a:endParaRPr sz="900">
                        <a:solidFill>
                          <a:srgbClr val="262626"/>
                        </a:solidFill>
                        <a:latin typeface="Poppins"/>
                        <a:ea typeface="Poppins"/>
                        <a:cs typeface="Poppins"/>
                        <a:sym typeface="Poppins"/>
                      </a:endParaRPr>
                    </a:p>
                  </a:txBody>
                  <a:tcPr marT="91425" marB="91425" marR="91425" marL="91425"/>
                </a:tc>
                <a:tc>
                  <a:txBody>
                    <a:bodyPr/>
                    <a:lstStyle/>
                    <a:p>
                      <a:pPr indent="0" lvl="0" marL="0" rtl="0" algn="ctr">
                        <a:spcBef>
                          <a:spcPts val="0"/>
                        </a:spcBef>
                        <a:spcAft>
                          <a:spcPts val="0"/>
                        </a:spcAft>
                        <a:buNone/>
                      </a:pPr>
                      <a:r>
                        <a:rPr lang="en"/>
                        <a:t>2</a:t>
                      </a:r>
                      <a:endParaRPr/>
                    </a:p>
                  </a:txBody>
                  <a:tcPr marT="91425" marB="91425" marR="91425" marL="91425"/>
                </a:tc>
                <a:tc>
                  <a:txBody>
                    <a:bodyPr/>
                    <a:lstStyle/>
                    <a:p>
                      <a:pPr indent="0" lvl="0" marL="0" rtl="0" algn="ctr">
                        <a:spcBef>
                          <a:spcPts val="0"/>
                        </a:spcBef>
                        <a:spcAft>
                          <a:spcPts val="0"/>
                        </a:spcAft>
                        <a:buNone/>
                      </a:pPr>
                      <a:r>
                        <a:rPr lang="en"/>
                        <a:t>4</a:t>
                      </a:r>
                      <a:endParaRPr/>
                    </a:p>
                  </a:txBody>
                  <a:tcPr marT="91425" marB="91425" marR="91425" marL="91425"/>
                </a:tc>
                <a:tc>
                  <a:txBody>
                    <a:bodyPr/>
                    <a:lstStyle/>
                    <a:p>
                      <a:pPr indent="0" lvl="0" marL="0" rtl="0" algn="ctr">
                        <a:spcBef>
                          <a:spcPts val="0"/>
                        </a:spcBef>
                        <a:spcAft>
                          <a:spcPts val="0"/>
                        </a:spcAft>
                        <a:buNone/>
                      </a:pPr>
                      <a:r>
                        <a:rPr lang="en"/>
                        <a:t>2</a:t>
                      </a:r>
                      <a:endParaRPr/>
                    </a:p>
                  </a:txBody>
                  <a:tcPr marT="91425" marB="91425" marR="91425" marL="91425"/>
                </a:tc>
                <a:tc>
                  <a:txBody>
                    <a:bodyPr/>
                    <a:lstStyle/>
                    <a:p>
                      <a:pPr indent="0" lvl="0" marL="0" rtl="0" algn="ctr">
                        <a:spcBef>
                          <a:spcPts val="0"/>
                        </a:spcBef>
                        <a:spcAft>
                          <a:spcPts val="0"/>
                        </a:spcAft>
                        <a:buNone/>
                      </a:pPr>
                      <a:r>
                        <a:rPr lang="en"/>
                        <a:t>5</a:t>
                      </a:r>
                      <a:endParaRPr/>
                    </a:p>
                  </a:txBody>
                  <a:tcPr marT="91425" marB="91425" marR="91425" marL="91425"/>
                </a:tc>
                <a:tc>
                  <a:txBody>
                    <a:bodyPr/>
                    <a:lstStyle/>
                    <a:p>
                      <a:pPr indent="0" lvl="0" marL="0" rtl="0" algn="ctr">
                        <a:spcBef>
                          <a:spcPts val="0"/>
                        </a:spcBef>
                        <a:spcAft>
                          <a:spcPts val="0"/>
                        </a:spcAft>
                        <a:buNone/>
                      </a:pPr>
                      <a:r>
                        <a:rPr lang="en"/>
                        <a:t>13</a:t>
                      </a:r>
                      <a:endParaRP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Tree Analysis</a:t>
            </a:r>
            <a:endParaRPr/>
          </a:p>
          <a:p>
            <a:pPr indent="0" lvl="0" marL="0" rtl="0" algn="l">
              <a:spcBef>
                <a:spcPts val="0"/>
              </a:spcBef>
              <a:spcAft>
                <a:spcPts val="0"/>
              </a:spcAft>
              <a:buNone/>
            </a:pPr>
            <a:r>
              <a:t/>
            </a:r>
            <a:endParaRPr/>
          </a:p>
        </p:txBody>
      </p:sp>
      <p:sp>
        <p:nvSpPr>
          <p:cNvPr id="333" name="Google Shape;333;p4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595959"/>
                </a:solidFill>
                <a:latin typeface="Calibri"/>
                <a:ea typeface="Calibri"/>
                <a:cs typeface="Calibri"/>
                <a:sym typeface="Calibri"/>
              </a:rPr>
              <a:t>Problem tree helps you map the causes and effects of a problem and gives a better understanding of the current situation.</a:t>
            </a:r>
            <a:endParaRPr sz="1500">
              <a:solidFill>
                <a:srgbClr val="595959"/>
              </a:solidFill>
              <a:latin typeface="Calibri"/>
              <a:ea typeface="Calibri"/>
              <a:cs typeface="Calibri"/>
              <a:sym typeface="Calibri"/>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34" name="Google Shape;334;p42"/>
          <p:cNvPicPr preferRelativeResize="0"/>
          <p:nvPr/>
        </p:nvPicPr>
        <p:blipFill>
          <a:blip r:embed="rId3">
            <a:alphaModFix/>
          </a:blip>
          <a:stretch>
            <a:fillRect/>
          </a:stretch>
        </p:blipFill>
        <p:spPr>
          <a:xfrm>
            <a:off x="2087750" y="1946878"/>
            <a:ext cx="4968500" cy="2794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Framing a Problem Statement</a:t>
            </a:r>
            <a:endParaRPr/>
          </a:p>
          <a:p>
            <a:pPr indent="0" lvl="0" marL="0" rtl="0" algn="l">
              <a:spcBef>
                <a:spcPts val="0"/>
              </a:spcBef>
              <a:spcAft>
                <a:spcPts val="0"/>
              </a:spcAft>
              <a:buNone/>
            </a:pPr>
            <a:r>
              <a:t/>
            </a:r>
            <a:endParaRPr/>
          </a:p>
        </p:txBody>
      </p:sp>
      <p:sp>
        <p:nvSpPr>
          <p:cNvPr id="340" name="Google Shape;340;p43"/>
          <p:cNvSpPr txBox="1"/>
          <p:nvPr>
            <p:ph idx="1" type="body"/>
          </p:nvPr>
        </p:nvSpPr>
        <p:spPr>
          <a:xfrm>
            <a:off x="311700" y="1602600"/>
            <a:ext cx="8520600" cy="19383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2133">
                <a:solidFill>
                  <a:srgbClr val="0000FF"/>
                </a:solidFill>
                <a:latin typeface="Calibri"/>
                <a:ea typeface="Calibri"/>
                <a:cs typeface="Calibri"/>
                <a:sym typeface="Calibri"/>
              </a:rPr>
              <a:t>Causes</a:t>
            </a:r>
            <a:r>
              <a:rPr lang="en" sz="2133">
                <a:solidFill>
                  <a:srgbClr val="595959"/>
                </a:solidFill>
                <a:latin typeface="Calibri"/>
                <a:ea typeface="Calibri"/>
                <a:cs typeface="Calibri"/>
                <a:sym typeface="Calibri"/>
              </a:rPr>
              <a:t>+</a:t>
            </a:r>
            <a:r>
              <a:rPr lang="en" sz="2133">
                <a:solidFill>
                  <a:srgbClr val="CC0000"/>
                </a:solidFill>
                <a:latin typeface="Calibri"/>
                <a:ea typeface="Calibri"/>
                <a:cs typeface="Calibri"/>
                <a:sym typeface="Calibri"/>
              </a:rPr>
              <a:t>Effects</a:t>
            </a:r>
            <a:r>
              <a:rPr lang="en" sz="2133">
                <a:solidFill>
                  <a:srgbClr val="595959"/>
                </a:solidFill>
                <a:latin typeface="Calibri"/>
                <a:ea typeface="Calibri"/>
                <a:cs typeface="Calibri"/>
                <a:sym typeface="Calibri"/>
              </a:rPr>
              <a:t>+</a:t>
            </a:r>
            <a:r>
              <a:rPr lang="en" sz="2133">
                <a:solidFill>
                  <a:srgbClr val="FF00FF"/>
                </a:solidFill>
                <a:latin typeface="Calibri"/>
                <a:ea typeface="Calibri"/>
                <a:cs typeface="Calibri"/>
                <a:sym typeface="Calibri"/>
              </a:rPr>
              <a:t>Users Affected</a:t>
            </a:r>
            <a:r>
              <a:rPr lang="en" sz="2133">
                <a:solidFill>
                  <a:srgbClr val="595959"/>
                </a:solidFill>
                <a:latin typeface="Calibri"/>
                <a:ea typeface="Calibri"/>
                <a:cs typeface="Calibri"/>
                <a:sym typeface="Calibri"/>
              </a:rPr>
              <a:t>= Problem Statement</a:t>
            </a:r>
            <a:endParaRPr sz="2133">
              <a:solidFill>
                <a:srgbClr val="595959"/>
              </a:solidFill>
              <a:latin typeface="Calibri"/>
              <a:ea typeface="Calibri"/>
              <a:cs typeface="Calibri"/>
              <a:sym typeface="Calibri"/>
            </a:endParaRPr>
          </a:p>
          <a:p>
            <a:pPr indent="0" lvl="0" marL="0" rtl="0" algn="l">
              <a:spcBef>
                <a:spcPts val="1200"/>
              </a:spcBef>
              <a:spcAft>
                <a:spcPts val="0"/>
              </a:spcAft>
              <a:buNone/>
            </a:pPr>
            <a:r>
              <a:t/>
            </a:r>
            <a:endParaRPr sz="2133">
              <a:solidFill>
                <a:srgbClr val="595959"/>
              </a:solidFill>
              <a:latin typeface="Calibri"/>
              <a:ea typeface="Calibri"/>
              <a:cs typeface="Calibri"/>
              <a:sym typeface="Calibri"/>
            </a:endParaRPr>
          </a:p>
          <a:p>
            <a:pPr indent="0" lvl="0" marL="0" rtl="0" algn="ctr">
              <a:spcBef>
                <a:spcPts val="1200"/>
              </a:spcBef>
              <a:spcAft>
                <a:spcPts val="0"/>
              </a:spcAft>
              <a:buNone/>
            </a:pPr>
            <a:r>
              <a:rPr lang="en" sz="2133">
                <a:solidFill>
                  <a:srgbClr val="000000"/>
                </a:solidFill>
                <a:latin typeface="Calibri"/>
                <a:ea typeface="Calibri"/>
                <a:cs typeface="Calibri"/>
                <a:sym typeface="Calibri"/>
              </a:rPr>
              <a:t>Example: There is a water shortage in the village as there is no proper drainage system and the children of the village are falling sick and missing school</a:t>
            </a:r>
            <a:endParaRPr sz="2133">
              <a:solidFill>
                <a:srgbClr val="000000"/>
              </a:solidFill>
              <a:latin typeface="Calibri"/>
              <a:ea typeface="Calibri"/>
              <a:cs typeface="Calibri"/>
              <a:sym typeface="Calibri"/>
            </a:endParaRPr>
          </a:p>
          <a:p>
            <a:pPr indent="0" lvl="0" marL="0" rtl="0" algn="l">
              <a:spcBef>
                <a:spcPts val="1200"/>
              </a:spcBef>
              <a:spcAft>
                <a:spcPts val="1200"/>
              </a:spcAft>
              <a:buNone/>
            </a:pPr>
            <a:r>
              <a:t/>
            </a:r>
            <a:endParaRPr/>
          </a:p>
        </p:txBody>
      </p:sp>
      <p:sp>
        <p:nvSpPr>
          <p:cNvPr id="341" name="Google Shape;341;p43"/>
          <p:cNvSpPr txBox="1"/>
          <p:nvPr/>
        </p:nvSpPr>
        <p:spPr>
          <a:xfrm>
            <a:off x="974425" y="3586375"/>
            <a:ext cx="7393800" cy="813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rgbClr val="595959"/>
                </a:solidFill>
              </a:rPr>
              <a:t> </a:t>
            </a:r>
            <a:r>
              <a:rPr lang="en" sz="1900">
                <a:solidFill>
                  <a:srgbClr val="CC0000"/>
                </a:solidFill>
                <a:latin typeface="Calibri"/>
                <a:ea typeface="Calibri"/>
                <a:cs typeface="Calibri"/>
                <a:sym typeface="Calibri"/>
              </a:rPr>
              <a:t>There is a water shortage in the village </a:t>
            </a:r>
            <a:r>
              <a:rPr lang="en" sz="1900">
                <a:solidFill>
                  <a:srgbClr val="595959"/>
                </a:solidFill>
                <a:latin typeface="Calibri"/>
                <a:ea typeface="Calibri"/>
                <a:cs typeface="Calibri"/>
                <a:sym typeface="Calibri"/>
              </a:rPr>
              <a:t>as </a:t>
            </a:r>
            <a:r>
              <a:rPr lang="en" sz="1900">
                <a:solidFill>
                  <a:srgbClr val="1155CC"/>
                </a:solidFill>
                <a:latin typeface="Calibri"/>
                <a:ea typeface="Calibri"/>
                <a:cs typeface="Calibri"/>
                <a:sym typeface="Calibri"/>
              </a:rPr>
              <a:t>there is no proper drainage system </a:t>
            </a:r>
            <a:r>
              <a:rPr lang="en" sz="1900">
                <a:solidFill>
                  <a:srgbClr val="595959"/>
                </a:solidFill>
                <a:latin typeface="Calibri"/>
                <a:ea typeface="Calibri"/>
                <a:cs typeface="Calibri"/>
                <a:sym typeface="Calibri"/>
              </a:rPr>
              <a:t>and the </a:t>
            </a:r>
            <a:r>
              <a:rPr lang="en" sz="1900">
                <a:solidFill>
                  <a:srgbClr val="FF00FF"/>
                </a:solidFill>
                <a:latin typeface="Calibri"/>
                <a:ea typeface="Calibri"/>
                <a:cs typeface="Calibri"/>
                <a:sym typeface="Calibri"/>
              </a:rPr>
              <a:t>children of the village are falling sick and missing school</a:t>
            </a:r>
            <a:endParaRPr sz="15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 check our understanding</a:t>
            </a:r>
            <a:endParaRPr/>
          </a:p>
          <a:p>
            <a:pPr indent="0" lvl="0" marL="0" rtl="0" algn="l">
              <a:spcBef>
                <a:spcPts val="0"/>
              </a:spcBef>
              <a:spcAft>
                <a:spcPts val="0"/>
              </a:spcAft>
              <a:buNone/>
            </a:pPr>
            <a:r>
              <a:t/>
            </a:r>
            <a:endParaRPr/>
          </a:p>
        </p:txBody>
      </p:sp>
      <p:sp>
        <p:nvSpPr>
          <p:cNvPr id="347" name="Google Shape;347;p44"/>
          <p:cNvSpPr txBox="1"/>
          <p:nvPr>
            <p:ph idx="1" type="body"/>
          </p:nvPr>
        </p:nvSpPr>
        <p:spPr>
          <a:xfrm>
            <a:off x="311700" y="1725250"/>
            <a:ext cx="8520600" cy="21180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solidFill>
                  <a:srgbClr val="595959"/>
                </a:solidFill>
                <a:latin typeface="Arial"/>
                <a:ea typeface="Arial"/>
                <a:cs typeface="Arial"/>
                <a:sym typeface="Arial"/>
              </a:rPr>
              <a:t>Because of lack of data, not every ration shop is getting the required load of sugar and the members of community are spending extra amount on sugar.</a:t>
            </a:r>
            <a:endParaRPr>
              <a:solidFill>
                <a:srgbClr val="595959"/>
              </a:solidFill>
              <a:latin typeface="Arial"/>
              <a:ea typeface="Arial"/>
              <a:cs typeface="Arial"/>
              <a:sym typeface="Arial"/>
            </a:endParaRPr>
          </a:p>
          <a:p>
            <a:pPr indent="0" lvl="0" marL="0" rtl="0" algn="l">
              <a:spcBef>
                <a:spcPts val="1200"/>
              </a:spcBef>
              <a:spcAft>
                <a:spcPts val="0"/>
              </a:spcAft>
              <a:buNone/>
            </a:pPr>
            <a:r>
              <a:t/>
            </a:r>
            <a:endParaRPr>
              <a:solidFill>
                <a:srgbClr val="595959"/>
              </a:solidFill>
              <a:latin typeface="Arial"/>
              <a:ea typeface="Arial"/>
              <a:cs typeface="Arial"/>
              <a:sym typeface="Arial"/>
            </a:endParaRPr>
          </a:p>
          <a:p>
            <a:pPr indent="0" lvl="0" marL="0" rtl="0" algn="ctr">
              <a:spcBef>
                <a:spcPts val="1200"/>
              </a:spcBef>
              <a:spcAft>
                <a:spcPts val="0"/>
              </a:spcAft>
              <a:buNone/>
            </a:pPr>
            <a:r>
              <a:t/>
            </a:r>
            <a:endParaRPr sz="2500">
              <a:solidFill>
                <a:srgbClr val="000000"/>
              </a:solidFill>
            </a:endParaRPr>
          </a:p>
          <a:p>
            <a:pPr indent="0" lvl="0" marL="0" rtl="0" algn="l">
              <a:spcBef>
                <a:spcPts val="1200"/>
              </a:spcBef>
              <a:spcAft>
                <a:spcPts val="1200"/>
              </a:spcAft>
              <a:buNone/>
            </a:pPr>
            <a:r>
              <a:t/>
            </a:r>
            <a:endParaRPr/>
          </a:p>
        </p:txBody>
      </p:sp>
      <p:pic>
        <p:nvPicPr>
          <p:cNvPr id="348" name="Google Shape;348;p44"/>
          <p:cNvPicPr preferRelativeResize="0"/>
          <p:nvPr/>
        </p:nvPicPr>
        <p:blipFill>
          <a:blip r:embed="rId3">
            <a:alphaModFix/>
          </a:blip>
          <a:stretch>
            <a:fillRect/>
          </a:stretch>
        </p:blipFill>
        <p:spPr>
          <a:xfrm>
            <a:off x="6266350" y="2743850"/>
            <a:ext cx="1892926" cy="18929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Recap…</a:t>
            </a:r>
            <a:endParaRPr/>
          </a:p>
        </p:txBody>
      </p:sp>
      <p:sp>
        <p:nvSpPr>
          <p:cNvPr id="96" name="Google Shape;96;p18"/>
          <p:cNvSpPr txBox="1"/>
          <p:nvPr>
            <p:ph idx="1" type="body"/>
          </p:nvPr>
        </p:nvSpPr>
        <p:spPr>
          <a:xfrm>
            <a:off x="311700" y="1266325"/>
            <a:ext cx="8520600" cy="491700"/>
          </a:xfrm>
          <a:prstGeom prst="rect">
            <a:avLst/>
          </a:prstGeom>
        </p:spPr>
        <p:txBody>
          <a:bodyPr anchorCtr="0" anchor="t" bIns="91425" lIns="91425" spcFirstLastPara="1" rIns="91425" wrap="square" tIns="91425">
            <a:normAutofit fontScale="25000" lnSpcReduction="20000"/>
          </a:bodyPr>
          <a:lstStyle/>
          <a:p>
            <a:pPr indent="-351249" lvl="0" marL="457200" rtl="0" algn="l">
              <a:spcBef>
                <a:spcPts val="0"/>
              </a:spcBef>
              <a:spcAft>
                <a:spcPts val="0"/>
              </a:spcAft>
              <a:buClr>
                <a:srgbClr val="000000"/>
              </a:buClr>
              <a:buSzPct val="100000"/>
              <a:buFont typeface="Calibri"/>
              <a:buChar char="-"/>
            </a:pPr>
            <a:r>
              <a:rPr lang="en" sz="7725">
                <a:solidFill>
                  <a:srgbClr val="000000"/>
                </a:solidFill>
                <a:latin typeface="Calibri"/>
                <a:ea typeface="Calibri"/>
                <a:cs typeface="Calibri"/>
                <a:sym typeface="Calibri"/>
              </a:rPr>
              <a:t>3 recommendations given by NITI Ayog</a:t>
            </a:r>
            <a:endParaRPr sz="7725">
              <a:solidFill>
                <a:srgbClr val="000000"/>
              </a:solidFill>
              <a:latin typeface="Calibri"/>
              <a:ea typeface="Calibri"/>
              <a:cs typeface="Calibri"/>
              <a:sym typeface="Calibri"/>
            </a:endParaRPr>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914400" rtl="0" algn="l">
              <a:spcBef>
                <a:spcPts val="1200"/>
              </a:spcBef>
              <a:spcAft>
                <a:spcPts val="1200"/>
              </a:spcAft>
              <a:buNone/>
            </a:pPr>
            <a:r>
              <a:t/>
            </a:r>
            <a:endParaRPr/>
          </a:p>
        </p:txBody>
      </p:sp>
      <p:sp>
        <p:nvSpPr>
          <p:cNvPr id="97" name="Google Shape;97;p18"/>
          <p:cNvSpPr txBox="1"/>
          <p:nvPr/>
        </p:nvSpPr>
        <p:spPr>
          <a:xfrm>
            <a:off x="341850" y="1697750"/>
            <a:ext cx="4862100" cy="1169700"/>
          </a:xfrm>
          <a:prstGeom prst="rect">
            <a:avLst/>
          </a:prstGeom>
          <a:noFill/>
          <a:ln>
            <a:noFill/>
          </a:ln>
        </p:spPr>
        <p:txBody>
          <a:bodyPr anchorCtr="0" anchor="t" bIns="91425" lIns="91425" spcFirstLastPara="1" rIns="91425" wrap="square" tIns="91425">
            <a:spAutoFit/>
          </a:bodyPr>
          <a:lstStyle/>
          <a:p>
            <a:pPr indent="-330200" lvl="1" marL="914400" rtl="0" algn="l">
              <a:lnSpc>
                <a:spcPct val="150000"/>
              </a:lnSpc>
              <a:spcBef>
                <a:spcPts val="0"/>
              </a:spcBef>
              <a:spcAft>
                <a:spcPts val="0"/>
              </a:spcAft>
              <a:buClr>
                <a:srgbClr val="262626"/>
              </a:buClr>
              <a:buSzPts val="1600"/>
              <a:buFont typeface="Calibri"/>
              <a:buChar char="-"/>
            </a:pPr>
            <a:r>
              <a:rPr lang="en" sz="1600">
                <a:solidFill>
                  <a:srgbClr val="262626"/>
                </a:solidFill>
                <a:latin typeface="Calibri"/>
                <a:ea typeface="Calibri"/>
                <a:cs typeface="Calibri"/>
                <a:sym typeface="Calibri"/>
              </a:rPr>
              <a:t>Producing more knowledge and data</a:t>
            </a:r>
            <a:endParaRPr sz="1600">
              <a:solidFill>
                <a:srgbClr val="262626"/>
              </a:solidFill>
              <a:latin typeface="Calibri"/>
              <a:ea typeface="Calibri"/>
              <a:cs typeface="Calibri"/>
              <a:sym typeface="Calibri"/>
            </a:endParaRPr>
          </a:p>
          <a:p>
            <a:pPr indent="-330200" lvl="1" marL="914400" rtl="0" algn="l">
              <a:lnSpc>
                <a:spcPct val="150000"/>
              </a:lnSpc>
              <a:spcBef>
                <a:spcPts val="0"/>
              </a:spcBef>
              <a:spcAft>
                <a:spcPts val="0"/>
              </a:spcAft>
              <a:buClr>
                <a:srgbClr val="262626"/>
              </a:buClr>
              <a:buSzPts val="1600"/>
              <a:buFont typeface="Calibri"/>
              <a:buChar char="-"/>
            </a:pPr>
            <a:r>
              <a:rPr lang="en" sz="1600">
                <a:solidFill>
                  <a:srgbClr val="262626"/>
                </a:solidFill>
                <a:latin typeface="Calibri"/>
                <a:ea typeface="Calibri"/>
                <a:cs typeface="Calibri"/>
                <a:sym typeface="Calibri"/>
              </a:rPr>
              <a:t>Demographic dividend</a:t>
            </a:r>
            <a:endParaRPr sz="1600">
              <a:solidFill>
                <a:srgbClr val="262626"/>
              </a:solidFill>
              <a:latin typeface="Calibri"/>
              <a:ea typeface="Calibri"/>
              <a:cs typeface="Calibri"/>
              <a:sym typeface="Calibri"/>
            </a:endParaRPr>
          </a:p>
          <a:p>
            <a:pPr indent="-330200" lvl="1" marL="914400" rtl="0" algn="l">
              <a:lnSpc>
                <a:spcPct val="150000"/>
              </a:lnSpc>
              <a:spcBef>
                <a:spcPts val="0"/>
              </a:spcBef>
              <a:spcAft>
                <a:spcPts val="0"/>
              </a:spcAft>
              <a:buClr>
                <a:srgbClr val="262626"/>
              </a:buClr>
              <a:buSzPts val="1600"/>
              <a:buFont typeface="Calibri"/>
              <a:buChar char="-"/>
            </a:pPr>
            <a:r>
              <a:rPr lang="en" sz="1600">
                <a:solidFill>
                  <a:srgbClr val="262626"/>
                </a:solidFill>
                <a:latin typeface="Calibri"/>
                <a:ea typeface="Calibri"/>
                <a:cs typeface="Calibri"/>
                <a:sym typeface="Calibri"/>
              </a:rPr>
              <a:t>Addressing Skill Gap</a:t>
            </a:r>
            <a:endParaRPr sz="1600">
              <a:solidFill>
                <a:srgbClr val="262626"/>
              </a:solidFill>
              <a:latin typeface="Calibri"/>
              <a:ea typeface="Calibri"/>
              <a:cs typeface="Calibri"/>
              <a:sym typeface="Calibri"/>
            </a:endParaRPr>
          </a:p>
        </p:txBody>
      </p:sp>
      <p:sp>
        <p:nvSpPr>
          <p:cNvPr id="98" name="Google Shape;98;p18"/>
          <p:cNvSpPr txBox="1"/>
          <p:nvPr/>
        </p:nvSpPr>
        <p:spPr>
          <a:xfrm>
            <a:off x="311700" y="2322813"/>
            <a:ext cx="4922400" cy="93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dk2"/>
              </a:solidFill>
              <a:latin typeface="Open Sans"/>
              <a:ea typeface="Open Sans"/>
              <a:cs typeface="Open Sans"/>
              <a:sym typeface="Open Sans"/>
            </a:endParaRPr>
          </a:p>
          <a:p>
            <a:pPr indent="-342900" lvl="0" marL="457200" rtl="0" algn="l">
              <a:lnSpc>
                <a:spcPct val="115000"/>
              </a:lnSpc>
              <a:spcBef>
                <a:spcPts val="1200"/>
              </a:spcBef>
              <a:spcAft>
                <a:spcPts val="0"/>
              </a:spcAft>
              <a:buClr>
                <a:srgbClr val="000000"/>
              </a:buClr>
              <a:buSzPts val="1800"/>
              <a:buFont typeface="Calibri"/>
              <a:buChar char="-"/>
            </a:pPr>
            <a:r>
              <a:rPr lang="en" sz="1800">
                <a:latin typeface="Calibri"/>
                <a:ea typeface="Calibri"/>
                <a:cs typeface="Calibri"/>
                <a:sym typeface="Calibri"/>
              </a:rPr>
              <a:t>Why do we need a mentor?</a:t>
            </a:r>
            <a:endParaRPr>
              <a:latin typeface="Calibri"/>
              <a:ea typeface="Calibri"/>
              <a:cs typeface="Calibri"/>
              <a:sym typeface="Calibri"/>
            </a:endParaRPr>
          </a:p>
        </p:txBody>
      </p:sp>
      <p:sp>
        <p:nvSpPr>
          <p:cNvPr id="99" name="Google Shape;99;p18"/>
          <p:cNvSpPr txBox="1"/>
          <p:nvPr/>
        </p:nvSpPr>
        <p:spPr>
          <a:xfrm>
            <a:off x="311700" y="3194600"/>
            <a:ext cx="6371100" cy="4464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rgbClr val="000000"/>
              </a:buClr>
              <a:buSzPts val="1700"/>
              <a:buFont typeface="Calibri"/>
              <a:buChar char="-"/>
            </a:pPr>
            <a:r>
              <a:rPr lang="en" sz="1700">
                <a:latin typeface="Calibri"/>
                <a:ea typeface="Calibri"/>
                <a:cs typeface="Calibri"/>
                <a:sym typeface="Calibri"/>
              </a:rPr>
              <a:t>Mention any 2 roles of a mentor in CSP</a:t>
            </a:r>
            <a:endParaRPr sz="1300">
              <a:latin typeface="Calibri"/>
              <a:ea typeface="Calibri"/>
              <a:cs typeface="Calibri"/>
              <a:sym typeface="Calibri"/>
            </a:endParaRPr>
          </a:p>
        </p:txBody>
      </p:sp>
      <p:sp>
        <p:nvSpPr>
          <p:cNvPr id="100" name="Google Shape;100;p18"/>
          <p:cNvSpPr txBox="1"/>
          <p:nvPr/>
        </p:nvSpPr>
        <p:spPr>
          <a:xfrm>
            <a:off x="863925" y="3625700"/>
            <a:ext cx="3154500" cy="13392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lang="en" sz="1500">
                <a:latin typeface="Calibri"/>
                <a:ea typeface="Calibri"/>
                <a:cs typeface="Calibri"/>
                <a:sym typeface="Calibri"/>
              </a:rPr>
              <a:t>Teacher	Advisor</a:t>
            </a:r>
            <a:endParaRPr sz="1500">
              <a:latin typeface="Calibri"/>
              <a:ea typeface="Calibri"/>
              <a:cs typeface="Calibri"/>
              <a:sym typeface="Calibri"/>
            </a:endParaRPr>
          </a:p>
          <a:p>
            <a:pPr indent="0" lvl="0" marL="914400" rtl="0" algn="l">
              <a:lnSpc>
                <a:spcPct val="100000"/>
              </a:lnSpc>
              <a:spcBef>
                <a:spcPts val="0"/>
              </a:spcBef>
              <a:spcAft>
                <a:spcPts val="0"/>
              </a:spcAft>
              <a:buNone/>
            </a:pPr>
            <a:r>
              <a:t/>
            </a:r>
            <a:endParaRPr sz="1500">
              <a:latin typeface="Calibri"/>
              <a:ea typeface="Calibri"/>
              <a:cs typeface="Calibri"/>
              <a:sym typeface="Calibri"/>
            </a:endParaRPr>
          </a:p>
          <a:p>
            <a:pPr indent="0" lvl="0" marL="457200" rtl="0" algn="l">
              <a:lnSpc>
                <a:spcPct val="100000"/>
              </a:lnSpc>
              <a:spcBef>
                <a:spcPts val="0"/>
              </a:spcBef>
              <a:spcAft>
                <a:spcPts val="0"/>
              </a:spcAft>
              <a:buNone/>
            </a:pPr>
            <a:r>
              <a:rPr lang="en" sz="1500">
                <a:latin typeface="Calibri"/>
                <a:ea typeface="Calibri"/>
                <a:cs typeface="Calibri"/>
                <a:sym typeface="Calibri"/>
              </a:rPr>
              <a:t>Liaison	Role Model</a:t>
            </a:r>
            <a:endParaRPr sz="1500">
              <a:latin typeface="Calibri"/>
              <a:ea typeface="Calibri"/>
              <a:cs typeface="Calibri"/>
              <a:sym typeface="Calibri"/>
            </a:endParaRPr>
          </a:p>
          <a:p>
            <a:pPr indent="0" lvl="0" marL="914400" rtl="0" algn="l">
              <a:lnSpc>
                <a:spcPct val="100000"/>
              </a:lnSpc>
              <a:spcBef>
                <a:spcPts val="0"/>
              </a:spcBef>
              <a:spcAft>
                <a:spcPts val="0"/>
              </a:spcAft>
              <a:buNone/>
            </a:pPr>
            <a:r>
              <a:t/>
            </a:r>
            <a:endParaRPr sz="1500">
              <a:latin typeface="Calibri"/>
              <a:ea typeface="Calibri"/>
              <a:cs typeface="Calibri"/>
              <a:sym typeface="Calibri"/>
            </a:endParaRPr>
          </a:p>
          <a:p>
            <a:pPr indent="457200" lvl="0" marL="0" rtl="0" algn="l">
              <a:lnSpc>
                <a:spcPct val="100000"/>
              </a:lnSpc>
              <a:spcBef>
                <a:spcPts val="0"/>
              </a:spcBef>
              <a:spcAft>
                <a:spcPts val="0"/>
              </a:spcAft>
              <a:buNone/>
            </a:pPr>
            <a:r>
              <a:rPr lang="en" sz="1500">
                <a:latin typeface="Calibri"/>
                <a:ea typeface="Calibri"/>
                <a:cs typeface="Calibri"/>
                <a:sym typeface="Calibri"/>
              </a:rPr>
              <a:t>Coach	Confidante</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5"/>
          <p:cNvSpPr txBox="1"/>
          <p:nvPr>
            <p:ph idx="1" type="body"/>
          </p:nvPr>
        </p:nvSpPr>
        <p:spPr>
          <a:xfrm>
            <a:off x="311700" y="1452950"/>
            <a:ext cx="8520600" cy="1986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rgbClr val="0B5394"/>
                </a:solidFill>
                <a:latin typeface="Arial"/>
                <a:ea typeface="Arial"/>
                <a:cs typeface="Arial"/>
                <a:sym typeface="Arial"/>
              </a:rPr>
              <a:t>Because of lack of data (Cause)</a:t>
            </a:r>
            <a:r>
              <a:rPr lang="en">
                <a:solidFill>
                  <a:srgbClr val="595959"/>
                </a:solidFill>
                <a:latin typeface="Arial"/>
                <a:ea typeface="Arial"/>
                <a:cs typeface="Arial"/>
                <a:sym typeface="Arial"/>
              </a:rPr>
              <a:t>, </a:t>
            </a:r>
            <a:r>
              <a:rPr lang="en">
                <a:solidFill>
                  <a:srgbClr val="CC0000"/>
                </a:solidFill>
                <a:latin typeface="Arial"/>
                <a:ea typeface="Arial"/>
                <a:cs typeface="Arial"/>
                <a:sym typeface="Arial"/>
              </a:rPr>
              <a:t>not every ration shop is getting the required load of sugar (effect) </a:t>
            </a:r>
            <a:r>
              <a:rPr lang="en">
                <a:solidFill>
                  <a:srgbClr val="FF00FF"/>
                </a:solidFill>
                <a:latin typeface="Arial"/>
                <a:ea typeface="Arial"/>
                <a:cs typeface="Arial"/>
                <a:sym typeface="Arial"/>
              </a:rPr>
              <a:t>and the members of community are spending extra amount on sugar (Main problem/user affects).</a:t>
            </a:r>
            <a:endParaRPr>
              <a:solidFill>
                <a:srgbClr val="FF00FF"/>
              </a:solidFill>
              <a:latin typeface="Arial"/>
              <a:ea typeface="Arial"/>
              <a:cs typeface="Arial"/>
              <a:sym typeface="Arial"/>
            </a:endParaRPr>
          </a:p>
          <a:p>
            <a:pPr indent="0" lvl="0" marL="0" rtl="0" algn="just">
              <a:spcBef>
                <a:spcPts val="1200"/>
              </a:spcBef>
              <a:spcAft>
                <a:spcPts val="0"/>
              </a:spcAft>
              <a:buNone/>
            </a:pPr>
            <a:r>
              <a:t/>
            </a:r>
            <a:endParaRPr sz="2500">
              <a:solidFill>
                <a:srgbClr val="FF00FF"/>
              </a:solidFill>
            </a:endParaRPr>
          </a:p>
          <a:p>
            <a:pPr indent="0" lvl="0" marL="0" rtl="0" algn="l">
              <a:spcBef>
                <a:spcPts val="1000"/>
              </a:spcBef>
              <a:spcAft>
                <a:spcPts val="1200"/>
              </a:spcAft>
              <a:buNone/>
            </a:pPr>
            <a:r>
              <a:t/>
            </a:r>
            <a:endParaRPr/>
          </a:p>
        </p:txBody>
      </p:sp>
      <p:pic>
        <p:nvPicPr>
          <p:cNvPr id="354" name="Google Shape;354;p45"/>
          <p:cNvPicPr preferRelativeResize="0"/>
          <p:nvPr/>
        </p:nvPicPr>
        <p:blipFill>
          <a:blip r:embed="rId3">
            <a:alphaModFix/>
          </a:blip>
          <a:stretch>
            <a:fillRect/>
          </a:stretch>
        </p:blipFill>
        <p:spPr>
          <a:xfrm>
            <a:off x="3353900" y="2743875"/>
            <a:ext cx="2071425" cy="1462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t>Research Question</a:t>
            </a:r>
            <a:endParaRPr/>
          </a:p>
          <a:p>
            <a:pPr indent="0" lvl="0" marL="0" marR="0" rtl="0" algn="l">
              <a:lnSpc>
                <a:spcPct val="100000"/>
              </a:lnSpc>
              <a:spcBef>
                <a:spcPts val="0"/>
              </a:spcBef>
              <a:spcAft>
                <a:spcPts val="0"/>
              </a:spcAft>
              <a:buNone/>
            </a:pPr>
            <a:r>
              <a:t/>
            </a:r>
            <a:endParaRPr/>
          </a:p>
        </p:txBody>
      </p:sp>
      <p:sp>
        <p:nvSpPr>
          <p:cNvPr id="360" name="Google Shape;360;p46"/>
          <p:cNvSpPr txBox="1"/>
          <p:nvPr>
            <p:ph idx="1" type="body"/>
          </p:nvPr>
        </p:nvSpPr>
        <p:spPr>
          <a:xfrm>
            <a:off x="311700" y="1765575"/>
            <a:ext cx="8520600" cy="280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595959"/>
                </a:solidFill>
                <a:latin typeface="Arial"/>
                <a:ea typeface="Arial"/>
                <a:cs typeface="Arial"/>
                <a:sym typeface="Arial"/>
              </a:rPr>
              <a:t>A question that addresses an issue or a problem which through analysis and interpretation of data, is answered in study’s conclusion. It is important as it sets a foundation for research</a:t>
            </a:r>
            <a:endParaRPr>
              <a:solidFill>
                <a:srgbClr val="595959"/>
              </a:solidFill>
              <a:latin typeface="Arial"/>
              <a:ea typeface="Arial"/>
              <a:cs typeface="Arial"/>
              <a:sym typeface="Arial"/>
            </a:endParaRPr>
          </a:p>
          <a:p>
            <a:pPr indent="0" lvl="0" marL="0" rtl="0" algn="l">
              <a:spcBef>
                <a:spcPts val="1200"/>
              </a:spcBef>
              <a:spcAft>
                <a:spcPts val="0"/>
              </a:spcAft>
              <a:buNone/>
            </a:pPr>
            <a:r>
              <a:t/>
            </a:r>
            <a:endParaRPr>
              <a:solidFill>
                <a:srgbClr val="595959"/>
              </a:solidFill>
              <a:latin typeface="Arial"/>
              <a:ea typeface="Arial"/>
              <a:cs typeface="Arial"/>
              <a:sym typeface="Arial"/>
            </a:endParaRPr>
          </a:p>
          <a:p>
            <a:pPr indent="0" lvl="0" marL="0" rtl="0" algn="l">
              <a:spcBef>
                <a:spcPts val="1200"/>
              </a:spcBef>
              <a:spcAft>
                <a:spcPts val="0"/>
              </a:spcAft>
              <a:buNone/>
            </a:pPr>
            <a:r>
              <a:t/>
            </a:r>
            <a:endParaRPr>
              <a:solidFill>
                <a:srgbClr val="595959"/>
              </a:solidFill>
              <a:latin typeface="Arial"/>
              <a:ea typeface="Arial"/>
              <a:cs typeface="Arial"/>
              <a:sym typeface="Arial"/>
            </a:endParaRPr>
          </a:p>
          <a:p>
            <a:pPr indent="0" lvl="0" marL="0" rtl="0" algn="l">
              <a:spcBef>
                <a:spcPts val="1200"/>
              </a:spcBef>
              <a:spcAft>
                <a:spcPts val="1200"/>
              </a:spcAft>
              <a:buNone/>
            </a:pPr>
            <a:r>
              <a:t/>
            </a:r>
            <a:endParaRPr>
              <a:solidFill>
                <a:srgbClr val="595959"/>
              </a:solidFill>
              <a:latin typeface="Arial"/>
              <a:ea typeface="Arial"/>
              <a:cs typeface="Arial"/>
              <a:sym typeface="Arial"/>
            </a:endParaRPr>
          </a:p>
        </p:txBody>
      </p:sp>
      <p:pic>
        <p:nvPicPr>
          <p:cNvPr id="361" name="Google Shape;361;p46"/>
          <p:cNvPicPr preferRelativeResize="0"/>
          <p:nvPr/>
        </p:nvPicPr>
        <p:blipFill rotWithShape="1">
          <a:blip r:embed="rId3">
            <a:alphaModFix/>
          </a:blip>
          <a:srcRect b="7961" l="0" r="0" t="0"/>
          <a:stretch/>
        </p:blipFill>
        <p:spPr>
          <a:xfrm>
            <a:off x="5998150" y="2855000"/>
            <a:ext cx="2201475" cy="1845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Statement and Research Question…?</a:t>
            </a:r>
            <a:endParaRPr/>
          </a:p>
          <a:p>
            <a:pPr indent="0" lvl="0" marL="0" rtl="0" algn="l">
              <a:spcBef>
                <a:spcPts val="0"/>
              </a:spcBef>
              <a:spcAft>
                <a:spcPts val="0"/>
              </a:spcAft>
              <a:buNone/>
            </a:pPr>
            <a:r>
              <a:t/>
            </a:r>
            <a:endParaRPr/>
          </a:p>
        </p:txBody>
      </p:sp>
      <p:sp>
        <p:nvSpPr>
          <p:cNvPr id="367" name="Google Shape;367;p4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770"/>
              <a:buNone/>
            </a:pPr>
            <a:r>
              <a:rPr lang="en" sz="1460">
                <a:solidFill>
                  <a:srgbClr val="000000"/>
                </a:solidFill>
                <a:latin typeface="Calibri"/>
                <a:ea typeface="Calibri"/>
                <a:cs typeface="Calibri"/>
                <a:sym typeface="Calibri"/>
              </a:rPr>
              <a:t>Problem statement merely explains the context of the problem with its causes and effects</a:t>
            </a:r>
            <a:endParaRPr sz="1460">
              <a:solidFill>
                <a:srgbClr val="000000"/>
              </a:solidFill>
              <a:latin typeface="Calibri"/>
              <a:ea typeface="Calibri"/>
              <a:cs typeface="Calibri"/>
              <a:sym typeface="Calibri"/>
            </a:endParaRPr>
          </a:p>
          <a:p>
            <a:pPr indent="0" lvl="0" marL="0" rtl="0" algn="l">
              <a:lnSpc>
                <a:spcPct val="130000"/>
              </a:lnSpc>
              <a:spcBef>
                <a:spcPts val="1200"/>
              </a:spcBef>
              <a:spcAft>
                <a:spcPts val="0"/>
              </a:spcAft>
              <a:buSzPts val="770"/>
              <a:buNone/>
            </a:pPr>
            <a:r>
              <a:rPr lang="en" sz="1460">
                <a:solidFill>
                  <a:srgbClr val="000000"/>
                </a:solidFill>
                <a:latin typeface="Calibri"/>
                <a:ea typeface="Calibri"/>
                <a:cs typeface="Calibri"/>
                <a:sym typeface="Calibri"/>
              </a:rPr>
              <a:t>Example: Because of lack of data, not every ration shop is getting the required load of sugar and the members of community are spending extra amount on sugar.</a:t>
            </a:r>
            <a:endParaRPr sz="1460">
              <a:solidFill>
                <a:srgbClr val="000000"/>
              </a:solidFill>
              <a:latin typeface="Calibri"/>
              <a:ea typeface="Calibri"/>
              <a:cs typeface="Calibri"/>
              <a:sym typeface="Calibri"/>
            </a:endParaRPr>
          </a:p>
          <a:p>
            <a:pPr indent="0" lvl="0" marL="0" rtl="0" algn="l">
              <a:lnSpc>
                <a:spcPct val="130000"/>
              </a:lnSpc>
              <a:spcBef>
                <a:spcPts val="1200"/>
              </a:spcBef>
              <a:spcAft>
                <a:spcPts val="0"/>
              </a:spcAft>
              <a:buSzPts val="770"/>
              <a:buNone/>
            </a:pPr>
            <a:r>
              <a:rPr lang="en" sz="1460">
                <a:solidFill>
                  <a:srgbClr val="000000"/>
                </a:solidFill>
                <a:latin typeface="Calibri"/>
                <a:ea typeface="Calibri"/>
                <a:cs typeface="Calibri"/>
                <a:sym typeface="Calibri"/>
              </a:rPr>
              <a:t>However, Research question will help you research about the problem and come to a conclusion. It is the basis for setting hypothesis and by the end of the research you either prove or disprove the hypothesis.</a:t>
            </a:r>
            <a:endParaRPr sz="1460">
              <a:solidFill>
                <a:srgbClr val="000000"/>
              </a:solidFill>
              <a:latin typeface="Calibri"/>
              <a:ea typeface="Calibri"/>
              <a:cs typeface="Calibri"/>
              <a:sym typeface="Calibri"/>
            </a:endParaRPr>
          </a:p>
          <a:p>
            <a:pPr indent="0" lvl="0" marL="0" rtl="0" algn="l">
              <a:lnSpc>
                <a:spcPct val="130000"/>
              </a:lnSpc>
              <a:spcBef>
                <a:spcPts val="1200"/>
              </a:spcBef>
              <a:spcAft>
                <a:spcPts val="0"/>
              </a:spcAft>
              <a:buSzPts val="770"/>
              <a:buNone/>
            </a:pPr>
            <a:r>
              <a:rPr lang="en" sz="1460">
                <a:solidFill>
                  <a:srgbClr val="000000"/>
                </a:solidFill>
                <a:latin typeface="Calibri"/>
                <a:ea typeface="Calibri"/>
                <a:cs typeface="Calibri"/>
                <a:sym typeface="Calibri"/>
              </a:rPr>
              <a:t>Example: Would having sufficient data of the districts ration shops help in supply of essentials?</a:t>
            </a:r>
            <a:endParaRPr sz="1460">
              <a:solidFill>
                <a:srgbClr val="000000"/>
              </a:solidFill>
              <a:latin typeface="Calibri"/>
              <a:ea typeface="Calibri"/>
              <a:cs typeface="Calibri"/>
              <a:sym typeface="Calibri"/>
            </a:endParaRPr>
          </a:p>
          <a:p>
            <a:pPr indent="0" lvl="0" marL="0" rtl="0" algn="l">
              <a:lnSpc>
                <a:spcPct val="130000"/>
              </a:lnSpc>
              <a:spcBef>
                <a:spcPts val="1200"/>
              </a:spcBef>
              <a:spcAft>
                <a:spcPts val="0"/>
              </a:spcAft>
              <a:buSzPts val="770"/>
              <a:buNone/>
            </a:pPr>
            <a:r>
              <a:rPr lang="en" sz="1460">
                <a:solidFill>
                  <a:srgbClr val="000000"/>
                </a:solidFill>
                <a:latin typeface="Calibri"/>
                <a:ea typeface="Calibri"/>
                <a:cs typeface="Calibri"/>
                <a:sym typeface="Calibri"/>
              </a:rPr>
              <a:t>Working Hypothesis:Lack of data is making the consumers spend more</a:t>
            </a:r>
            <a:endParaRPr sz="1460">
              <a:solidFill>
                <a:srgbClr val="000000"/>
              </a:solidFill>
              <a:latin typeface="Calibri"/>
              <a:ea typeface="Calibri"/>
              <a:cs typeface="Calibri"/>
              <a:sym typeface="Calibri"/>
            </a:endParaRPr>
          </a:p>
          <a:p>
            <a:pPr indent="0" lvl="0" marL="0" rtl="0" algn="l">
              <a:lnSpc>
                <a:spcPct val="130000"/>
              </a:lnSpc>
              <a:spcBef>
                <a:spcPts val="1200"/>
              </a:spcBef>
              <a:spcAft>
                <a:spcPts val="0"/>
              </a:spcAft>
              <a:buSzPts val="770"/>
              <a:buNone/>
            </a:pPr>
            <a:r>
              <a:rPr lang="en" sz="1460">
                <a:solidFill>
                  <a:srgbClr val="000000"/>
                </a:solidFill>
                <a:latin typeface="Calibri"/>
                <a:ea typeface="Calibri"/>
                <a:cs typeface="Calibri"/>
                <a:sym typeface="Calibri"/>
              </a:rPr>
              <a:t>Null Hypothesis: Lack of data is not contributing. </a:t>
            </a:r>
            <a:endParaRPr sz="1460">
              <a:solidFill>
                <a:srgbClr val="000000"/>
              </a:solidFill>
              <a:latin typeface="Calibri"/>
              <a:ea typeface="Calibri"/>
              <a:cs typeface="Calibri"/>
              <a:sym typeface="Calibri"/>
            </a:endParaRPr>
          </a:p>
          <a:p>
            <a:pPr indent="0" lvl="0" marL="0" rtl="0" algn="l">
              <a:lnSpc>
                <a:spcPct val="95000"/>
              </a:lnSpc>
              <a:spcBef>
                <a:spcPts val="1200"/>
              </a:spcBef>
              <a:spcAft>
                <a:spcPts val="1200"/>
              </a:spcAft>
              <a:buSzPts val="770"/>
              <a:buNone/>
            </a:pPr>
            <a:r>
              <a:t/>
            </a:r>
            <a:endParaRPr sz="1260">
              <a:solidFill>
                <a:srgbClr val="595959"/>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should it be </a:t>
            </a:r>
            <a:r>
              <a:rPr lang="en"/>
              <a:t>framed</a:t>
            </a:r>
            <a:endParaRPr b="0" sz="28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373" name="Google Shape;373;p4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36550" lvl="0" marL="457200" marR="0" rtl="0" algn="l">
              <a:lnSpc>
                <a:spcPct val="200000"/>
              </a:lnSpc>
              <a:spcBef>
                <a:spcPts val="0"/>
              </a:spcBef>
              <a:spcAft>
                <a:spcPts val="0"/>
              </a:spcAft>
              <a:buSzPts val="1700"/>
              <a:buFont typeface="Calibri"/>
              <a:buChar char="●"/>
            </a:pPr>
            <a:r>
              <a:rPr lang="en" sz="1700">
                <a:latin typeface="Calibri"/>
                <a:ea typeface="Calibri"/>
                <a:cs typeface="Calibri"/>
                <a:sym typeface="Calibri"/>
              </a:rPr>
              <a:t>Focus on one problem</a:t>
            </a:r>
            <a:endParaRPr sz="1700">
              <a:latin typeface="Calibri"/>
              <a:ea typeface="Calibri"/>
              <a:cs typeface="Calibri"/>
              <a:sym typeface="Calibri"/>
            </a:endParaRPr>
          </a:p>
          <a:p>
            <a:pPr indent="-336550" lvl="0" marL="457200" marR="0" rtl="0" algn="l">
              <a:lnSpc>
                <a:spcPct val="200000"/>
              </a:lnSpc>
              <a:spcBef>
                <a:spcPts val="0"/>
              </a:spcBef>
              <a:spcAft>
                <a:spcPts val="0"/>
              </a:spcAft>
              <a:buSzPts val="1700"/>
              <a:buFont typeface="Calibri"/>
              <a:buChar char="●"/>
            </a:pPr>
            <a:r>
              <a:rPr lang="en" sz="1700">
                <a:latin typeface="Calibri"/>
                <a:ea typeface="Calibri"/>
                <a:cs typeface="Calibri"/>
                <a:sym typeface="Calibri"/>
              </a:rPr>
              <a:t>Should be researchable (through primary or secondary data)</a:t>
            </a:r>
            <a:endParaRPr sz="1700">
              <a:latin typeface="Calibri"/>
              <a:ea typeface="Calibri"/>
              <a:cs typeface="Calibri"/>
              <a:sym typeface="Calibri"/>
            </a:endParaRPr>
          </a:p>
          <a:p>
            <a:pPr indent="-336550" lvl="0" marL="457200" marR="0" rtl="0" algn="l">
              <a:lnSpc>
                <a:spcPct val="200000"/>
              </a:lnSpc>
              <a:spcBef>
                <a:spcPts val="0"/>
              </a:spcBef>
              <a:spcAft>
                <a:spcPts val="0"/>
              </a:spcAft>
              <a:buSzPts val="1700"/>
              <a:buFont typeface="Calibri"/>
              <a:buChar char="●"/>
            </a:pPr>
            <a:r>
              <a:rPr lang="en" sz="1700">
                <a:latin typeface="Calibri"/>
                <a:ea typeface="Calibri"/>
                <a:cs typeface="Calibri"/>
                <a:sym typeface="Calibri"/>
              </a:rPr>
              <a:t>Feasible as per time frame and practical constraints</a:t>
            </a:r>
            <a:endParaRPr sz="1700">
              <a:latin typeface="Calibri"/>
              <a:ea typeface="Calibri"/>
              <a:cs typeface="Calibri"/>
              <a:sym typeface="Calibri"/>
            </a:endParaRPr>
          </a:p>
          <a:p>
            <a:pPr indent="-336550" lvl="0" marL="457200" marR="0" rtl="0" algn="l">
              <a:lnSpc>
                <a:spcPct val="200000"/>
              </a:lnSpc>
              <a:spcBef>
                <a:spcPts val="0"/>
              </a:spcBef>
              <a:spcAft>
                <a:spcPts val="0"/>
              </a:spcAft>
              <a:buSzPts val="1700"/>
              <a:buFont typeface="Calibri"/>
              <a:buChar char="●"/>
            </a:pPr>
            <a:r>
              <a:rPr lang="en" sz="1700">
                <a:latin typeface="Calibri"/>
                <a:ea typeface="Calibri"/>
                <a:cs typeface="Calibri"/>
                <a:sym typeface="Calibri"/>
              </a:rPr>
              <a:t>Specific (every part should get an answer)</a:t>
            </a:r>
            <a:endParaRPr sz="1700">
              <a:latin typeface="Calibri"/>
              <a:ea typeface="Calibri"/>
              <a:cs typeface="Calibri"/>
              <a:sym typeface="Calibri"/>
            </a:endParaRPr>
          </a:p>
          <a:p>
            <a:pPr indent="0" lvl="0" marL="0" rtl="0" algn="l">
              <a:spcBef>
                <a:spcPts val="120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9"/>
          <p:cNvSpPr txBox="1"/>
          <p:nvPr>
            <p:ph type="title"/>
          </p:nvPr>
        </p:nvSpPr>
        <p:spPr>
          <a:xfrm>
            <a:off x="192275" y="172050"/>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640"/>
              <a:t>Summary</a:t>
            </a:r>
            <a:endParaRPr sz="2640"/>
          </a:p>
        </p:txBody>
      </p:sp>
      <p:cxnSp>
        <p:nvCxnSpPr>
          <p:cNvPr id="379" name="Google Shape;379;p49"/>
          <p:cNvCxnSpPr/>
          <p:nvPr/>
        </p:nvCxnSpPr>
        <p:spPr>
          <a:xfrm>
            <a:off x="4528775" y="803250"/>
            <a:ext cx="25500" cy="3718200"/>
          </a:xfrm>
          <a:prstGeom prst="straightConnector1">
            <a:avLst/>
          </a:prstGeom>
          <a:noFill/>
          <a:ln cap="flat" cmpd="sng" w="28575">
            <a:solidFill>
              <a:schemeClr val="dk2"/>
            </a:solidFill>
            <a:prstDash val="solid"/>
            <a:round/>
            <a:headEnd len="med" w="med" type="none"/>
            <a:tailEnd len="med" w="med" type="none"/>
          </a:ln>
        </p:spPr>
      </p:cxnSp>
      <p:sp>
        <p:nvSpPr>
          <p:cNvPr id="380" name="Google Shape;380;p49"/>
          <p:cNvSpPr txBox="1"/>
          <p:nvPr/>
        </p:nvSpPr>
        <p:spPr>
          <a:xfrm>
            <a:off x="1108875" y="827375"/>
            <a:ext cx="2567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2"/>
                </a:solidFill>
                <a:latin typeface="Open Sans"/>
                <a:ea typeface="Open Sans"/>
                <a:cs typeface="Open Sans"/>
                <a:sym typeface="Open Sans"/>
              </a:rPr>
              <a:t>Why’s of the Program?</a:t>
            </a:r>
            <a:endParaRPr b="1">
              <a:solidFill>
                <a:schemeClr val="dk2"/>
              </a:solidFill>
              <a:latin typeface="Open Sans"/>
              <a:ea typeface="Open Sans"/>
              <a:cs typeface="Open Sans"/>
              <a:sym typeface="Open Sans"/>
            </a:endParaRPr>
          </a:p>
          <a:p>
            <a:pPr indent="0" lvl="0" marL="0" rtl="0" algn="ctr">
              <a:spcBef>
                <a:spcPts val="0"/>
              </a:spcBef>
              <a:spcAft>
                <a:spcPts val="0"/>
              </a:spcAft>
              <a:buNone/>
            </a:pPr>
            <a:r>
              <a:rPr b="1" lang="en" sz="1000">
                <a:solidFill>
                  <a:schemeClr val="dk2"/>
                </a:solidFill>
                <a:latin typeface="Open Sans"/>
                <a:ea typeface="Open Sans"/>
                <a:cs typeface="Open Sans"/>
                <a:sym typeface="Open Sans"/>
              </a:rPr>
              <a:t>(Majorly Context Setting/Awareness)</a:t>
            </a:r>
            <a:endParaRPr b="1" sz="1000">
              <a:solidFill>
                <a:schemeClr val="dk2"/>
              </a:solidFill>
              <a:latin typeface="Open Sans"/>
              <a:ea typeface="Open Sans"/>
              <a:cs typeface="Open Sans"/>
              <a:sym typeface="Open Sans"/>
            </a:endParaRPr>
          </a:p>
        </p:txBody>
      </p:sp>
      <p:sp>
        <p:nvSpPr>
          <p:cNvPr id="381" name="Google Shape;381;p49"/>
          <p:cNvSpPr txBox="1"/>
          <p:nvPr/>
        </p:nvSpPr>
        <p:spPr>
          <a:xfrm>
            <a:off x="5841825" y="827375"/>
            <a:ext cx="2388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2"/>
                </a:solidFill>
                <a:latin typeface="Open Sans"/>
                <a:ea typeface="Open Sans"/>
                <a:cs typeface="Open Sans"/>
                <a:sym typeface="Open Sans"/>
              </a:rPr>
              <a:t>How</a:t>
            </a:r>
            <a:r>
              <a:rPr b="1" lang="en">
                <a:solidFill>
                  <a:schemeClr val="dk2"/>
                </a:solidFill>
                <a:latin typeface="Open Sans"/>
                <a:ea typeface="Open Sans"/>
                <a:cs typeface="Open Sans"/>
                <a:sym typeface="Open Sans"/>
              </a:rPr>
              <a:t>’s of the Program?</a:t>
            </a:r>
            <a:endParaRPr b="1">
              <a:solidFill>
                <a:schemeClr val="dk2"/>
              </a:solidFill>
              <a:latin typeface="Open Sans"/>
              <a:ea typeface="Open Sans"/>
              <a:cs typeface="Open Sans"/>
              <a:sym typeface="Open Sans"/>
            </a:endParaRPr>
          </a:p>
          <a:p>
            <a:pPr indent="0" lvl="0" marL="0" rtl="0" algn="ctr">
              <a:spcBef>
                <a:spcPts val="0"/>
              </a:spcBef>
              <a:spcAft>
                <a:spcPts val="0"/>
              </a:spcAft>
              <a:buNone/>
            </a:pPr>
            <a:r>
              <a:rPr b="1" lang="en" sz="1000">
                <a:solidFill>
                  <a:schemeClr val="dk2"/>
                </a:solidFill>
                <a:latin typeface="Open Sans"/>
                <a:ea typeface="Open Sans"/>
                <a:cs typeface="Open Sans"/>
                <a:sym typeface="Open Sans"/>
              </a:rPr>
              <a:t>(Tools, Applications &amp; Resources)</a:t>
            </a:r>
            <a:endParaRPr b="1">
              <a:solidFill>
                <a:schemeClr val="dk2"/>
              </a:solidFill>
              <a:latin typeface="Open Sans"/>
              <a:ea typeface="Open Sans"/>
              <a:cs typeface="Open Sans"/>
              <a:sym typeface="Open Sans"/>
            </a:endParaRPr>
          </a:p>
        </p:txBody>
      </p:sp>
      <p:grpSp>
        <p:nvGrpSpPr>
          <p:cNvPr id="382" name="Google Shape;382;p49"/>
          <p:cNvGrpSpPr/>
          <p:nvPr/>
        </p:nvGrpSpPr>
        <p:grpSpPr>
          <a:xfrm>
            <a:off x="363699" y="1663239"/>
            <a:ext cx="4003195" cy="642476"/>
            <a:chOff x="1037539" y="1103712"/>
            <a:chExt cx="7069036" cy="671133"/>
          </a:xfrm>
        </p:grpSpPr>
        <p:sp>
          <p:nvSpPr>
            <p:cNvPr id="383" name="Google Shape;383;p49"/>
            <p:cNvSpPr/>
            <p:nvPr/>
          </p:nvSpPr>
          <p:spPr>
            <a:xfrm>
              <a:off x="1037539" y="1103879"/>
              <a:ext cx="1310700" cy="670800"/>
            </a:xfrm>
            <a:prstGeom prst="homePlate">
              <a:avLst>
                <a:gd fmla="val 50000" name="adj"/>
              </a:avLst>
            </a:prstGeom>
            <a:solidFill>
              <a:srgbClr val="D1C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nvGrpSpPr>
            <p:cNvPr id="384" name="Google Shape;384;p49"/>
            <p:cNvGrpSpPr/>
            <p:nvPr/>
          </p:nvGrpSpPr>
          <p:grpSpPr>
            <a:xfrm>
              <a:off x="2081001" y="1103712"/>
              <a:ext cx="6025460" cy="671133"/>
              <a:chOff x="2189480" y="2153920"/>
              <a:chExt cx="7213528" cy="1137900"/>
            </a:xfrm>
          </p:grpSpPr>
          <p:sp>
            <p:nvSpPr>
              <p:cNvPr id="385" name="Google Shape;385;p49"/>
              <p:cNvSpPr/>
              <p:nvPr/>
            </p:nvSpPr>
            <p:spPr>
              <a:xfrm>
                <a:off x="2189480" y="2153920"/>
                <a:ext cx="7173000" cy="1137900"/>
              </a:xfrm>
              <a:prstGeom prst="chevron">
                <a:avLst>
                  <a:gd fmla="val 50000" name="adj"/>
                </a:avLst>
              </a:prstGeom>
              <a:solidFill>
                <a:srgbClr val="D1C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282F39"/>
                  </a:solidFill>
                  <a:latin typeface="Calibri"/>
                  <a:ea typeface="Calibri"/>
                  <a:cs typeface="Calibri"/>
                  <a:sym typeface="Calibri"/>
                </a:endParaRPr>
              </a:p>
            </p:txBody>
          </p:sp>
          <p:sp>
            <p:nvSpPr>
              <p:cNvPr id="386" name="Google Shape;386;p49"/>
              <p:cNvSpPr/>
              <p:nvPr/>
            </p:nvSpPr>
            <p:spPr>
              <a:xfrm>
                <a:off x="7779408" y="2153920"/>
                <a:ext cx="1623600" cy="1137900"/>
              </a:xfrm>
              <a:prstGeom prst="rect">
                <a:avLst/>
              </a:prstGeom>
              <a:solidFill>
                <a:srgbClr val="D1C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sp>
          <p:nvSpPr>
            <p:cNvPr id="387" name="Google Shape;387;p49"/>
            <p:cNvSpPr txBox="1"/>
            <p:nvPr/>
          </p:nvSpPr>
          <p:spPr>
            <a:xfrm>
              <a:off x="2514575" y="1261229"/>
              <a:ext cx="5592000" cy="35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262626"/>
                  </a:solidFill>
                  <a:latin typeface="Roboto"/>
                  <a:ea typeface="Roboto"/>
                  <a:cs typeface="Roboto"/>
                  <a:sym typeface="Roboto"/>
                </a:rPr>
                <a:t>CSP Introduction :</a:t>
              </a:r>
              <a:r>
                <a:rPr lang="en" sz="1000">
                  <a:solidFill>
                    <a:srgbClr val="FFFFFF"/>
                  </a:solidFill>
                  <a:latin typeface="Roboto"/>
                  <a:ea typeface="Roboto"/>
                  <a:cs typeface="Roboto"/>
                  <a:sym typeface="Roboto"/>
                </a:rPr>
                <a:t> What is the Program about?, How is it </a:t>
              </a:r>
              <a:r>
                <a:rPr lang="en" sz="1000">
                  <a:solidFill>
                    <a:srgbClr val="FFFFFF"/>
                  </a:solidFill>
                  <a:latin typeface="Roboto"/>
                  <a:ea typeface="Roboto"/>
                  <a:cs typeface="Roboto"/>
                  <a:sym typeface="Roboto"/>
                </a:rPr>
                <a:t>important</a:t>
              </a:r>
              <a:r>
                <a:rPr lang="en" sz="1000">
                  <a:solidFill>
                    <a:srgbClr val="FFFFFF"/>
                  </a:solidFill>
                  <a:latin typeface="Roboto"/>
                  <a:ea typeface="Roboto"/>
                  <a:cs typeface="Roboto"/>
                  <a:sym typeface="Roboto"/>
                </a:rPr>
                <a:t> and useful  and How do we execute the program on ground</a:t>
              </a:r>
              <a:endParaRPr sz="1000">
                <a:solidFill>
                  <a:srgbClr val="FFFFFF"/>
                </a:solidFill>
                <a:latin typeface="Roboto"/>
                <a:ea typeface="Roboto"/>
                <a:cs typeface="Roboto"/>
                <a:sym typeface="Roboto"/>
              </a:endParaRPr>
            </a:p>
          </p:txBody>
        </p:sp>
        <p:sp>
          <p:nvSpPr>
            <p:cNvPr id="388" name="Google Shape;388;p49"/>
            <p:cNvSpPr txBox="1"/>
            <p:nvPr/>
          </p:nvSpPr>
          <p:spPr>
            <a:xfrm>
              <a:off x="1231032" y="1212925"/>
              <a:ext cx="654600" cy="452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000"/>
                <a:buFont typeface="Open Sans"/>
                <a:buNone/>
              </a:pPr>
              <a:r>
                <a:rPr lang="en" sz="1600">
                  <a:solidFill>
                    <a:srgbClr val="FFFFFF"/>
                  </a:solidFill>
                  <a:latin typeface="Fira Sans Extra Condensed Medium"/>
                  <a:ea typeface="Fira Sans Extra Condensed Medium"/>
                  <a:cs typeface="Fira Sans Extra Condensed Medium"/>
                  <a:sym typeface="Fira Sans Extra Condensed Medium"/>
                </a:rPr>
                <a:t>#1</a:t>
              </a:r>
              <a:endParaRPr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89" name="Google Shape;389;p49"/>
          <p:cNvGrpSpPr/>
          <p:nvPr/>
        </p:nvGrpSpPr>
        <p:grpSpPr>
          <a:xfrm>
            <a:off x="363699" y="2370496"/>
            <a:ext cx="4003195" cy="642476"/>
            <a:chOff x="1037539" y="1842516"/>
            <a:chExt cx="7069036" cy="671133"/>
          </a:xfrm>
        </p:grpSpPr>
        <p:sp>
          <p:nvSpPr>
            <p:cNvPr id="390" name="Google Shape;390;p49"/>
            <p:cNvSpPr/>
            <p:nvPr/>
          </p:nvSpPr>
          <p:spPr>
            <a:xfrm>
              <a:off x="1037539" y="1842683"/>
              <a:ext cx="1310700" cy="670800"/>
            </a:xfrm>
            <a:prstGeom prst="homePlate">
              <a:avLst>
                <a:gd fmla="val 50000" name="adj"/>
              </a:avLst>
            </a:prstGeom>
            <a:solidFill>
              <a:srgbClr val="8FC0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nvGrpSpPr>
            <p:cNvPr id="391" name="Google Shape;391;p49"/>
            <p:cNvGrpSpPr/>
            <p:nvPr/>
          </p:nvGrpSpPr>
          <p:grpSpPr>
            <a:xfrm>
              <a:off x="2081001" y="1842516"/>
              <a:ext cx="6025460" cy="671133"/>
              <a:chOff x="2189480" y="2153920"/>
              <a:chExt cx="7213528" cy="1137900"/>
            </a:xfrm>
          </p:grpSpPr>
          <p:sp>
            <p:nvSpPr>
              <p:cNvPr id="392" name="Google Shape;392;p49"/>
              <p:cNvSpPr/>
              <p:nvPr/>
            </p:nvSpPr>
            <p:spPr>
              <a:xfrm>
                <a:off x="2189480" y="2153920"/>
                <a:ext cx="7173000" cy="1137900"/>
              </a:xfrm>
              <a:prstGeom prst="chevron">
                <a:avLst>
                  <a:gd fmla="val 50000" name="adj"/>
                </a:avLst>
              </a:prstGeom>
              <a:solidFill>
                <a:srgbClr val="8FC0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282F39"/>
                  </a:solidFill>
                  <a:latin typeface="Calibri"/>
                  <a:ea typeface="Calibri"/>
                  <a:cs typeface="Calibri"/>
                  <a:sym typeface="Calibri"/>
                </a:endParaRPr>
              </a:p>
            </p:txBody>
          </p:sp>
          <p:sp>
            <p:nvSpPr>
              <p:cNvPr id="393" name="Google Shape;393;p49"/>
              <p:cNvSpPr/>
              <p:nvPr/>
            </p:nvSpPr>
            <p:spPr>
              <a:xfrm>
                <a:off x="7779408" y="2153920"/>
                <a:ext cx="1623600" cy="1137900"/>
              </a:xfrm>
              <a:prstGeom prst="rect">
                <a:avLst/>
              </a:prstGeom>
              <a:solidFill>
                <a:srgbClr val="8FC0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sp>
          <p:nvSpPr>
            <p:cNvPr id="394" name="Google Shape;394;p49"/>
            <p:cNvSpPr txBox="1"/>
            <p:nvPr/>
          </p:nvSpPr>
          <p:spPr>
            <a:xfrm>
              <a:off x="2514575" y="2000033"/>
              <a:ext cx="5592000" cy="35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262626"/>
                  </a:solidFill>
                  <a:latin typeface="Roboto"/>
                  <a:ea typeface="Roboto"/>
                  <a:cs typeface="Roboto"/>
                  <a:sym typeface="Roboto"/>
                </a:rPr>
                <a:t>SDG’s Session </a:t>
              </a:r>
              <a:r>
                <a:rPr lang="en" sz="900">
                  <a:solidFill>
                    <a:srgbClr val="FFFFFF"/>
                  </a:solidFill>
                  <a:latin typeface="Roboto"/>
                  <a:ea typeface="Roboto"/>
                  <a:cs typeface="Roboto"/>
                  <a:sym typeface="Roboto"/>
                </a:rPr>
                <a:t>: Why is it Important for a state or an individual to </a:t>
              </a:r>
              <a:r>
                <a:rPr lang="en" sz="900">
                  <a:solidFill>
                    <a:srgbClr val="FFFFFF"/>
                  </a:solidFill>
                  <a:latin typeface="Roboto"/>
                  <a:ea typeface="Roboto"/>
                  <a:cs typeface="Roboto"/>
                  <a:sym typeface="Roboto"/>
                </a:rPr>
                <a:t>align</a:t>
              </a:r>
              <a:r>
                <a:rPr lang="en" sz="900">
                  <a:solidFill>
                    <a:srgbClr val="FFFFFF"/>
                  </a:solidFill>
                  <a:latin typeface="Roboto"/>
                  <a:ea typeface="Roboto"/>
                  <a:cs typeface="Roboto"/>
                  <a:sym typeface="Roboto"/>
                </a:rPr>
                <a:t> our development goals to SDG’s in </a:t>
              </a:r>
              <a:r>
                <a:rPr lang="en" sz="900">
                  <a:solidFill>
                    <a:srgbClr val="FFFFFF"/>
                  </a:solidFill>
                  <a:latin typeface="Roboto"/>
                  <a:ea typeface="Roboto"/>
                  <a:cs typeface="Roboto"/>
                  <a:sym typeface="Roboto"/>
                </a:rPr>
                <a:t>alignment</a:t>
              </a:r>
              <a:r>
                <a:rPr lang="en" sz="900">
                  <a:solidFill>
                    <a:srgbClr val="FFFFFF"/>
                  </a:solidFill>
                  <a:latin typeface="Roboto"/>
                  <a:ea typeface="Roboto"/>
                  <a:cs typeface="Roboto"/>
                  <a:sym typeface="Roboto"/>
                </a:rPr>
                <a:t> to CSP</a:t>
              </a:r>
              <a:endParaRPr sz="900">
                <a:solidFill>
                  <a:srgbClr val="FFFFFF"/>
                </a:solidFill>
                <a:latin typeface="Roboto"/>
                <a:ea typeface="Roboto"/>
                <a:cs typeface="Roboto"/>
                <a:sym typeface="Roboto"/>
              </a:endParaRPr>
            </a:p>
          </p:txBody>
        </p:sp>
      </p:grpSp>
      <p:grpSp>
        <p:nvGrpSpPr>
          <p:cNvPr id="395" name="Google Shape;395;p49"/>
          <p:cNvGrpSpPr/>
          <p:nvPr/>
        </p:nvGrpSpPr>
        <p:grpSpPr>
          <a:xfrm>
            <a:off x="363699" y="3077752"/>
            <a:ext cx="4003130" cy="642476"/>
            <a:chOff x="1037539" y="2581319"/>
            <a:chExt cx="7068922" cy="671133"/>
          </a:xfrm>
        </p:grpSpPr>
        <p:sp>
          <p:nvSpPr>
            <p:cNvPr id="396" name="Google Shape;396;p49"/>
            <p:cNvSpPr/>
            <p:nvPr/>
          </p:nvSpPr>
          <p:spPr>
            <a:xfrm>
              <a:off x="1037539" y="2581486"/>
              <a:ext cx="1310700" cy="670800"/>
            </a:xfrm>
            <a:prstGeom prst="homePlate">
              <a:avLst>
                <a:gd fmla="val 50000" name="adj"/>
              </a:avLst>
            </a:prstGeom>
            <a:solidFill>
              <a:srgbClr val="1FC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nvGrpSpPr>
            <p:cNvPr id="397" name="Google Shape;397;p49"/>
            <p:cNvGrpSpPr/>
            <p:nvPr/>
          </p:nvGrpSpPr>
          <p:grpSpPr>
            <a:xfrm>
              <a:off x="2081001" y="2581319"/>
              <a:ext cx="6025460" cy="671133"/>
              <a:chOff x="2189480" y="2153920"/>
              <a:chExt cx="7213528" cy="1137900"/>
            </a:xfrm>
          </p:grpSpPr>
          <p:sp>
            <p:nvSpPr>
              <p:cNvPr id="398" name="Google Shape;398;p49"/>
              <p:cNvSpPr/>
              <p:nvPr/>
            </p:nvSpPr>
            <p:spPr>
              <a:xfrm>
                <a:off x="2189480" y="2153920"/>
                <a:ext cx="7173000" cy="1137900"/>
              </a:xfrm>
              <a:prstGeom prst="chevron">
                <a:avLst>
                  <a:gd fmla="val 50000" name="adj"/>
                </a:avLst>
              </a:prstGeom>
              <a:solidFill>
                <a:srgbClr val="1FC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282F39"/>
                  </a:solidFill>
                  <a:latin typeface="Calibri"/>
                  <a:ea typeface="Calibri"/>
                  <a:cs typeface="Calibri"/>
                  <a:sym typeface="Calibri"/>
                </a:endParaRPr>
              </a:p>
            </p:txBody>
          </p:sp>
          <p:sp>
            <p:nvSpPr>
              <p:cNvPr id="399" name="Google Shape;399;p49"/>
              <p:cNvSpPr/>
              <p:nvPr/>
            </p:nvSpPr>
            <p:spPr>
              <a:xfrm>
                <a:off x="7779408" y="2153920"/>
                <a:ext cx="1623600" cy="1137900"/>
              </a:xfrm>
              <a:prstGeom prst="rect">
                <a:avLst/>
              </a:prstGeom>
              <a:solidFill>
                <a:srgbClr val="1FC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sp>
          <p:nvSpPr>
            <p:cNvPr id="400" name="Google Shape;400;p49"/>
            <p:cNvSpPr txBox="1"/>
            <p:nvPr/>
          </p:nvSpPr>
          <p:spPr>
            <a:xfrm flipH="1">
              <a:off x="2514450" y="2738836"/>
              <a:ext cx="5592000" cy="35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Why</a:t>
              </a:r>
              <a:r>
                <a:rPr lang="en" sz="900">
                  <a:solidFill>
                    <a:srgbClr val="FFFFFF"/>
                  </a:solidFill>
                  <a:latin typeface="Roboto"/>
                  <a:ea typeface="Roboto"/>
                  <a:cs typeface="Roboto"/>
                  <a:sym typeface="Roboto"/>
                </a:rPr>
                <a:t> Does Govt </a:t>
              </a:r>
              <a:r>
                <a:rPr b="1" lang="en" sz="900">
                  <a:solidFill>
                    <a:srgbClr val="262626"/>
                  </a:solidFill>
                  <a:latin typeface="Roboto"/>
                  <a:ea typeface="Roboto"/>
                  <a:cs typeface="Roboto"/>
                  <a:sym typeface="Roboto"/>
                </a:rPr>
                <a:t>Publish Reports? </a:t>
              </a:r>
              <a:r>
                <a:rPr lang="en" sz="900">
                  <a:solidFill>
                    <a:srgbClr val="FFFFFF"/>
                  </a:solidFill>
                  <a:latin typeface="Roboto"/>
                  <a:ea typeface="Roboto"/>
                  <a:cs typeface="Roboto"/>
                  <a:sym typeface="Roboto"/>
                </a:rPr>
                <a:t>How can we use these reports as a </a:t>
              </a:r>
              <a:r>
                <a:rPr lang="en" sz="900">
                  <a:solidFill>
                    <a:srgbClr val="FFFFFF"/>
                  </a:solidFill>
                  <a:latin typeface="Roboto"/>
                  <a:ea typeface="Roboto"/>
                  <a:cs typeface="Roboto"/>
                  <a:sym typeface="Roboto"/>
                </a:rPr>
                <a:t>knowledge</a:t>
              </a:r>
              <a:r>
                <a:rPr lang="en" sz="900">
                  <a:solidFill>
                    <a:srgbClr val="FFFFFF"/>
                  </a:solidFill>
                  <a:latin typeface="Roboto"/>
                  <a:ea typeface="Roboto"/>
                  <a:cs typeface="Roboto"/>
                  <a:sym typeface="Roboto"/>
                </a:rPr>
                <a:t> resource to build a project &amp; to understand where do we currently stand &amp; Understand scope of Intervention</a:t>
              </a:r>
              <a:endParaRPr sz="900">
                <a:solidFill>
                  <a:srgbClr val="FFFFFF"/>
                </a:solidFill>
                <a:latin typeface="Roboto"/>
                <a:ea typeface="Roboto"/>
                <a:cs typeface="Roboto"/>
                <a:sym typeface="Roboto"/>
              </a:endParaRPr>
            </a:p>
          </p:txBody>
        </p:sp>
        <p:sp>
          <p:nvSpPr>
            <p:cNvPr id="401" name="Google Shape;401;p49"/>
            <p:cNvSpPr txBox="1"/>
            <p:nvPr/>
          </p:nvSpPr>
          <p:spPr>
            <a:xfrm>
              <a:off x="1365600" y="2690536"/>
              <a:ext cx="654600" cy="452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Open Sans"/>
                <a:buNone/>
              </a:pPr>
              <a:r>
                <a:t/>
              </a:r>
              <a:endParaRPr i="0" sz="27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402" name="Google Shape;402;p49"/>
          <p:cNvGrpSpPr/>
          <p:nvPr/>
        </p:nvGrpSpPr>
        <p:grpSpPr>
          <a:xfrm>
            <a:off x="363699" y="3785009"/>
            <a:ext cx="4003130" cy="642476"/>
            <a:chOff x="1037539" y="3320123"/>
            <a:chExt cx="7068922" cy="671133"/>
          </a:xfrm>
        </p:grpSpPr>
        <p:sp>
          <p:nvSpPr>
            <p:cNvPr id="403" name="Google Shape;403;p49"/>
            <p:cNvSpPr/>
            <p:nvPr/>
          </p:nvSpPr>
          <p:spPr>
            <a:xfrm>
              <a:off x="1037539" y="3320290"/>
              <a:ext cx="1310700" cy="670800"/>
            </a:xfrm>
            <a:prstGeom prst="homePlate">
              <a:avLst>
                <a:gd fmla="val 50000" name="adj"/>
              </a:avLst>
            </a:prstGeom>
            <a:solidFill>
              <a:srgbClr val="3A80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nvGrpSpPr>
            <p:cNvPr id="404" name="Google Shape;404;p49"/>
            <p:cNvGrpSpPr/>
            <p:nvPr/>
          </p:nvGrpSpPr>
          <p:grpSpPr>
            <a:xfrm>
              <a:off x="2081001" y="3320123"/>
              <a:ext cx="6025460" cy="671133"/>
              <a:chOff x="2189480" y="2153920"/>
              <a:chExt cx="7213528" cy="1137900"/>
            </a:xfrm>
          </p:grpSpPr>
          <p:sp>
            <p:nvSpPr>
              <p:cNvPr id="405" name="Google Shape;405;p49"/>
              <p:cNvSpPr/>
              <p:nvPr/>
            </p:nvSpPr>
            <p:spPr>
              <a:xfrm>
                <a:off x="2189480" y="2153920"/>
                <a:ext cx="7173000" cy="1137900"/>
              </a:xfrm>
              <a:prstGeom prst="chevron">
                <a:avLst>
                  <a:gd fmla="val 50000" name="adj"/>
                </a:avLst>
              </a:prstGeom>
              <a:solidFill>
                <a:srgbClr val="3A80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282F39"/>
                  </a:solidFill>
                  <a:latin typeface="Calibri"/>
                  <a:ea typeface="Calibri"/>
                  <a:cs typeface="Calibri"/>
                  <a:sym typeface="Calibri"/>
                </a:endParaRPr>
              </a:p>
            </p:txBody>
          </p:sp>
          <p:sp>
            <p:nvSpPr>
              <p:cNvPr id="406" name="Google Shape;406;p49"/>
              <p:cNvSpPr/>
              <p:nvPr/>
            </p:nvSpPr>
            <p:spPr>
              <a:xfrm>
                <a:off x="7779408" y="2153920"/>
                <a:ext cx="1623600" cy="1137900"/>
              </a:xfrm>
              <a:prstGeom prst="rect">
                <a:avLst/>
              </a:prstGeom>
              <a:solidFill>
                <a:srgbClr val="3A80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sp>
          <p:nvSpPr>
            <p:cNvPr id="407" name="Google Shape;407;p49"/>
            <p:cNvSpPr txBox="1"/>
            <p:nvPr/>
          </p:nvSpPr>
          <p:spPr>
            <a:xfrm flipH="1">
              <a:off x="2514450" y="3477640"/>
              <a:ext cx="5592000" cy="35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FFFFFF"/>
                  </a:solidFill>
                  <a:latin typeface="Roboto"/>
                  <a:ea typeface="Roboto"/>
                  <a:cs typeface="Roboto"/>
                  <a:sym typeface="Roboto"/>
                </a:rPr>
                <a:t>Role of </a:t>
              </a:r>
              <a:r>
                <a:rPr b="1" lang="en" sz="900">
                  <a:solidFill>
                    <a:srgbClr val="262626"/>
                  </a:solidFill>
                  <a:latin typeface="Roboto"/>
                  <a:ea typeface="Roboto"/>
                  <a:cs typeface="Roboto"/>
                  <a:sym typeface="Roboto"/>
                </a:rPr>
                <a:t>Youth , Mentor</a:t>
              </a:r>
              <a:r>
                <a:rPr lang="en" sz="900">
                  <a:solidFill>
                    <a:srgbClr val="FFFFFF"/>
                  </a:solidFill>
                  <a:latin typeface="Roboto"/>
                  <a:ea typeface="Roboto"/>
                  <a:cs typeface="Roboto"/>
                  <a:sym typeface="Roboto"/>
                </a:rPr>
                <a:t> &amp; Socially Responsible Citizen?</a:t>
              </a:r>
              <a:endParaRPr sz="900">
                <a:solidFill>
                  <a:srgbClr val="FFFFFF"/>
                </a:solidFill>
                <a:latin typeface="Roboto"/>
                <a:ea typeface="Roboto"/>
                <a:cs typeface="Roboto"/>
                <a:sym typeface="Roboto"/>
              </a:endParaRPr>
            </a:p>
          </p:txBody>
        </p:sp>
      </p:grpSp>
      <p:sp>
        <p:nvSpPr>
          <p:cNvPr id="408" name="Google Shape;408;p49"/>
          <p:cNvSpPr txBox="1"/>
          <p:nvPr/>
        </p:nvSpPr>
        <p:spPr>
          <a:xfrm>
            <a:off x="488626" y="2478554"/>
            <a:ext cx="370800" cy="39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000"/>
              <a:buFont typeface="Open Sans"/>
              <a:buNone/>
            </a:pPr>
            <a:r>
              <a:rPr lang="en" sz="1600">
                <a:solidFill>
                  <a:srgbClr val="FFFFFF"/>
                </a:solidFill>
                <a:latin typeface="Fira Sans Extra Condensed Medium"/>
                <a:ea typeface="Fira Sans Extra Condensed Medium"/>
                <a:cs typeface="Fira Sans Extra Condensed Medium"/>
                <a:sym typeface="Fira Sans Extra Condensed Medium"/>
              </a:rPr>
              <a:t>#2</a:t>
            </a:r>
            <a:endParaRPr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sp>
        <p:nvSpPr>
          <p:cNvPr id="409" name="Google Shape;409;p49"/>
          <p:cNvSpPr txBox="1"/>
          <p:nvPr/>
        </p:nvSpPr>
        <p:spPr>
          <a:xfrm>
            <a:off x="488626" y="3198593"/>
            <a:ext cx="370800" cy="39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000"/>
              <a:buFont typeface="Open Sans"/>
              <a:buNone/>
            </a:pPr>
            <a:r>
              <a:rPr lang="en" sz="1600">
                <a:solidFill>
                  <a:srgbClr val="FFFFFF"/>
                </a:solidFill>
                <a:latin typeface="Fira Sans Extra Condensed Medium"/>
                <a:ea typeface="Fira Sans Extra Condensed Medium"/>
                <a:cs typeface="Fira Sans Extra Condensed Medium"/>
                <a:sym typeface="Fira Sans Extra Condensed Medium"/>
              </a:rPr>
              <a:t>#3</a:t>
            </a:r>
            <a:endParaRPr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sp>
        <p:nvSpPr>
          <p:cNvPr id="410" name="Google Shape;410;p49"/>
          <p:cNvSpPr txBox="1"/>
          <p:nvPr/>
        </p:nvSpPr>
        <p:spPr>
          <a:xfrm>
            <a:off x="488626" y="3843779"/>
            <a:ext cx="370800" cy="39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000"/>
              <a:buFont typeface="Open Sans"/>
              <a:buNone/>
            </a:pPr>
            <a:r>
              <a:rPr lang="en" sz="1600">
                <a:solidFill>
                  <a:srgbClr val="FFFFFF"/>
                </a:solidFill>
                <a:latin typeface="Fira Sans Extra Condensed Medium"/>
                <a:ea typeface="Fira Sans Extra Condensed Medium"/>
                <a:cs typeface="Fira Sans Extra Condensed Medium"/>
                <a:sym typeface="Fira Sans Extra Condensed Medium"/>
              </a:rPr>
              <a:t>#4</a:t>
            </a:r>
            <a:endParaRPr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411" name="Google Shape;411;p49"/>
          <p:cNvGrpSpPr/>
          <p:nvPr/>
        </p:nvGrpSpPr>
        <p:grpSpPr>
          <a:xfrm>
            <a:off x="4709674" y="1663267"/>
            <a:ext cx="4003195" cy="642476"/>
            <a:chOff x="1037539" y="1103712"/>
            <a:chExt cx="7069036" cy="671133"/>
          </a:xfrm>
        </p:grpSpPr>
        <p:sp>
          <p:nvSpPr>
            <p:cNvPr id="412" name="Google Shape;412;p49"/>
            <p:cNvSpPr/>
            <p:nvPr/>
          </p:nvSpPr>
          <p:spPr>
            <a:xfrm>
              <a:off x="1037539" y="1103879"/>
              <a:ext cx="1310700" cy="670800"/>
            </a:xfrm>
            <a:prstGeom prst="homePlate">
              <a:avLst>
                <a:gd fmla="val 50000" name="adj"/>
              </a:avLst>
            </a:prstGeom>
            <a:solidFill>
              <a:srgbClr val="D1C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nvGrpSpPr>
            <p:cNvPr id="413" name="Google Shape;413;p49"/>
            <p:cNvGrpSpPr/>
            <p:nvPr/>
          </p:nvGrpSpPr>
          <p:grpSpPr>
            <a:xfrm>
              <a:off x="2081001" y="1103712"/>
              <a:ext cx="6025460" cy="671133"/>
              <a:chOff x="2189480" y="2153920"/>
              <a:chExt cx="7213528" cy="1137900"/>
            </a:xfrm>
          </p:grpSpPr>
          <p:sp>
            <p:nvSpPr>
              <p:cNvPr id="414" name="Google Shape;414;p49"/>
              <p:cNvSpPr/>
              <p:nvPr/>
            </p:nvSpPr>
            <p:spPr>
              <a:xfrm>
                <a:off x="2189480" y="2153920"/>
                <a:ext cx="7173000" cy="1137900"/>
              </a:xfrm>
              <a:prstGeom prst="chevron">
                <a:avLst>
                  <a:gd fmla="val 50000" name="adj"/>
                </a:avLst>
              </a:prstGeom>
              <a:solidFill>
                <a:srgbClr val="D1C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282F39"/>
                  </a:solidFill>
                  <a:latin typeface="Calibri"/>
                  <a:ea typeface="Calibri"/>
                  <a:cs typeface="Calibri"/>
                  <a:sym typeface="Calibri"/>
                </a:endParaRPr>
              </a:p>
            </p:txBody>
          </p:sp>
          <p:sp>
            <p:nvSpPr>
              <p:cNvPr id="415" name="Google Shape;415;p49"/>
              <p:cNvSpPr/>
              <p:nvPr/>
            </p:nvSpPr>
            <p:spPr>
              <a:xfrm>
                <a:off x="7779408" y="2153920"/>
                <a:ext cx="1623600" cy="1137900"/>
              </a:xfrm>
              <a:prstGeom prst="rect">
                <a:avLst/>
              </a:prstGeom>
              <a:solidFill>
                <a:srgbClr val="D1C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sp>
          <p:nvSpPr>
            <p:cNvPr id="416" name="Google Shape;416;p49"/>
            <p:cNvSpPr txBox="1"/>
            <p:nvPr/>
          </p:nvSpPr>
          <p:spPr>
            <a:xfrm>
              <a:off x="2514575" y="1261229"/>
              <a:ext cx="5592000" cy="35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262626"/>
                  </a:solidFill>
                  <a:latin typeface="Roboto"/>
                  <a:ea typeface="Roboto"/>
                  <a:cs typeface="Roboto"/>
                  <a:sym typeface="Roboto"/>
                </a:rPr>
                <a:t>Design</a:t>
              </a:r>
              <a:r>
                <a:rPr b="1" lang="en" sz="1000">
                  <a:solidFill>
                    <a:srgbClr val="262626"/>
                  </a:solidFill>
                  <a:latin typeface="Roboto"/>
                  <a:ea typeface="Roboto"/>
                  <a:cs typeface="Roboto"/>
                  <a:sym typeface="Roboto"/>
                </a:rPr>
                <a:t> thinking </a:t>
              </a:r>
              <a:r>
                <a:rPr lang="en" sz="1000">
                  <a:solidFill>
                    <a:srgbClr val="FFFFFF"/>
                  </a:solidFill>
                  <a:latin typeface="Roboto"/>
                  <a:ea typeface="Roboto"/>
                  <a:cs typeface="Roboto"/>
                  <a:sym typeface="Roboto"/>
                </a:rPr>
                <a:t>as a Tool for Identification of Problem</a:t>
              </a:r>
              <a:endParaRPr sz="1000">
                <a:solidFill>
                  <a:srgbClr val="FFFFFF"/>
                </a:solidFill>
                <a:latin typeface="Roboto"/>
                <a:ea typeface="Roboto"/>
                <a:cs typeface="Roboto"/>
                <a:sym typeface="Roboto"/>
              </a:endParaRPr>
            </a:p>
          </p:txBody>
        </p:sp>
        <p:sp>
          <p:nvSpPr>
            <p:cNvPr id="417" name="Google Shape;417;p49"/>
            <p:cNvSpPr txBox="1"/>
            <p:nvPr/>
          </p:nvSpPr>
          <p:spPr>
            <a:xfrm>
              <a:off x="1231032" y="1212925"/>
              <a:ext cx="654600" cy="452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000"/>
                <a:buFont typeface="Open Sans"/>
                <a:buNone/>
              </a:pPr>
              <a:r>
                <a:rPr lang="en" sz="1600">
                  <a:solidFill>
                    <a:srgbClr val="FFFFFF"/>
                  </a:solidFill>
                  <a:latin typeface="Fira Sans Extra Condensed Medium"/>
                  <a:ea typeface="Fira Sans Extra Condensed Medium"/>
                  <a:cs typeface="Fira Sans Extra Condensed Medium"/>
                  <a:sym typeface="Fira Sans Extra Condensed Medium"/>
                </a:rPr>
                <a:t>#5</a:t>
              </a:r>
              <a:endParaRPr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418" name="Google Shape;418;p49"/>
          <p:cNvGrpSpPr/>
          <p:nvPr/>
        </p:nvGrpSpPr>
        <p:grpSpPr>
          <a:xfrm>
            <a:off x="4709674" y="2370525"/>
            <a:ext cx="4003195" cy="642476"/>
            <a:chOff x="1037539" y="1842516"/>
            <a:chExt cx="7069036" cy="671133"/>
          </a:xfrm>
        </p:grpSpPr>
        <p:sp>
          <p:nvSpPr>
            <p:cNvPr id="419" name="Google Shape;419;p49"/>
            <p:cNvSpPr/>
            <p:nvPr/>
          </p:nvSpPr>
          <p:spPr>
            <a:xfrm>
              <a:off x="1037539" y="1842683"/>
              <a:ext cx="1310700" cy="670800"/>
            </a:xfrm>
            <a:prstGeom prst="homePlate">
              <a:avLst>
                <a:gd fmla="val 50000" name="adj"/>
              </a:avLst>
            </a:prstGeom>
            <a:solidFill>
              <a:srgbClr val="8FC0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nvGrpSpPr>
            <p:cNvPr id="420" name="Google Shape;420;p49"/>
            <p:cNvGrpSpPr/>
            <p:nvPr/>
          </p:nvGrpSpPr>
          <p:grpSpPr>
            <a:xfrm>
              <a:off x="2081001" y="1842516"/>
              <a:ext cx="6025460" cy="671133"/>
              <a:chOff x="2189480" y="2153920"/>
              <a:chExt cx="7213528" cy="1137900"/>
            </a:xfrm>
          </p:grpSpPr>
          <p:sp>
            <p:nvSpPr>
              <p:cNvPr id="421" name="Google Shape;421;p49"/>
              <p:cNvSpPr/>
              <p:nvPr/>
            </p:nvSpPr>
            <p:spPr>
              <a:xfrm>
                <a:off x="2189480" y="2153920"/>
                <a:ext cx="7173000" cy="1137900"/>
              </a:xfrm>
              <a:prstGeom prst="chevron">
                <a:avLst>
                  <a:gd fmla="val 50000" name="adj"/>
                </a:avLst>
              </a:prstGeom>
              <a:solidFill>
                <a:srgbClr val="8FC0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282F39"/>
                  </a:solidFill>
                  <a:latin typeface="Calibri"/>
                  <a:ea typeface="Calibri"/>
                  <a:cs typeface="Calibri"/>
                  <a:sym typeface="Calibri"/>
                </a:endParaRPr>
              </a:p>
            </p:txBody>
          </p:sp>
          <p:sp>
            <p:nvSpPr>
              <p:cNvPr id="422" name="Google Shape;422;p49"/>
              <p:cNvSpPr/>
              <p:nvPr/>
            </p:nvSpPr>
            <p:spPr>
              <a:xfrm>
                <a:off x="7779408" y="2153920"/>
                <a:ext cx="1623600" cy="1137900"/>
              </a:xfrm>
              <a:prstGeom prst="rect">
                <a:avLst/>
              </a:prstGeom>
              <a:solidFill>
                <a:srgbClr val="8FC0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sp>
          <p:nvSpPr>
            <p:cNvPr id="423" name="Google Shape;423;p49"/>
            <p:cNvSpPr txBox="1"/>
            <p:nvPr/>
          </p:nvSpPr>
          <p:spPr>
            <a:xfrm>
              <a:off x="2514575" y="2000033"/>
              <a:ext cx="5592000" cy="35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262626"/>
                  </a:solidFill>
                  <a:latin typeface="Roboto"/>
                  <a:ea typeface="Roboto"/>
                  <a:cs typeface="Roboto"/>
                  <a:sym typeface="Roboto"/>
                </a:rPr>
                <a:t>Community</a:t>
              </a:r>
              <a:r>
                <a:rPr b="1" lang="en" sz="900">
                  <a:solidFill>
                    <a:srgbClr val="262626"/>
                  </a:solidFill>
                  <a:latin typeface="Roboto"/>
                  <a:ea typeface="Roboto"/>
                  <a:cs typeface="Roboto"/>
                  <a:sym typeface="Roboto"/>
                </a:rPr>
                <a:t> Based Participatory Research</a:t>
              </a:r>
              <a:r>
                <a:rPr lang="en" sz="900">
                  <a:solidFill>
                    <a:srgbClr val="FFFFFF"/>
                  </a:solidFill>
                  <a:latin typeface="Roboto"/>
                  <a:ea typeface="Roboto"/>
                  <a:cs typeface="Roboto"/>
                  <a:sym typeface="Roboto"/>
                </a:rPr>
                <a:t> - How do we make community as prime focus, how do we engage them as one of the stake holder. Would be applicable during the implementation of Project</a:t>
              </a:r>
              <a:endParaRPr sz="900">
                <a:solidFill>
                  <a:srgbClr val="FFFFFF"/>
                </a:solidFill>
                <a:latin typeface="Roboto"/>
                <a:ea typeface="Roboto"/>
                <a:cs typeface="Roboto"/>
                <a:sym typeface="Roboto"/>
              </a:endParaRPr>
            </a:p>
          </p:txBody>
        </p:sp>
      </p:grpSp>
      <p:grpSp>
        <p:nvGrpSpPr>
          <p:cNvPr id="424" name="Google Shape;424;p49"/>
          <p:cNvGrpSpPr/>
          <p:nvPr/>
        </p:nvGrpSpPr>
        <p:grpSpPr>
          <a:xfrm>
            <a:off x="4709674" y="3077780"/>
            <a:ext cx="4003130" cy="642476"/>
            <a:chOff x="1037539" y="2581319"/>
            <a:chExt cx="7068922" cy="671133"/>
          </a:xfrm>
        </p:grpSpPr>
        <p:sp>
          <p:nvSpPr>
            <p:cNvPr id="425" name="Google Shape;425;p49"/>
            <p:cNvSpPr/>
            <p:nvPr/>
          </p:nvSpPr>
          <p:spPr>
            <a:xfrm>
              <a:off x="1037539" y="2581486"/>
              <a:ext cx="1310700" cy="670800"/>
            </a:xfrm>
            <a:prstGeom prst="homePlate">
              <a:avLst>
                <a:gd fmla="val 50000" name="adj"/>
              </a:avLst>
            </a:prstGeom>
            <a:solidFill>
              <a:srgbClr val="6D9E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nvGrpSpPr>
            <p:cNvPr id="426" name="Google Shape;426;p49"/>
            <p:cNvGrpSpPr/>
            <p:nvPr/>
          </p:nvGrpSpPr>
          <p:grpSpPr>
            <a:xfrm>
              <a:off x="2081001" y="2581319"/>
              <a:ext cx="6025460" cy="671133"/>
              <a:chOff x="2189480" y="2153920"/>
              <a:chExt cx="7213528" cy="1137900"/>
            </a:xfrm>
          </p:grpSpPr>
          <p:sp>
            <p:nvSpPr>
              <p:cNvPr id="427" name="Google Shape;427;p49"/>
              <p:cNvSpPr/>
              <p:nvPr/>
            </p:nvSpPr>
            <p:spPr>
              <a:xfrm>
                <a:off x="2189480" y="2153920"/>
                <a:ext cx="7173000" cy="1137900"/>
              </a:xfrm>
              <a:prstGeom prst="chevron">
                <a:avLst>
                  <a:gd fmla="val 50000" name="adj"/>
                </a:avLst>
              </a:prstGeom>
              <a:solidFill>
                <a:srgbClr val="6D9E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282F39"/>
                  </a:solidFill>
                  <a:latin typeface="Calibri"/>
                  <a:ea typeface="Calibri"/>
                  <a:cs typeface="Calibri"/>
                  <a:sym typeface="Calibri"/>
                </a:endParaRPr>
              </a:p>
            </p:txBody>
          </p:sp>
          <p:sp>
            <p:nvSpPr>
              <p:cNvPr id="428" name="Google Shape;428;p49"/>
              <p:cNvSpPr/>
              <p:nvPr/>
            </p:nvSpPr>
            <p:spPr>
              <a:xfrm>
                <a:off x="7779408" y="2153920"/>
                <a:ext cx="1623600" cy="1137900"/>
              </a:xfrm>
              <a:prstGeom prst="rect">
                <a:avLst/>
              </a:prstGeom>
              <a:solidFill>
                <a:srgbClr val="6D9E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sp>
          <p:nvSpPr>
            <p:cNvPr id="429" name="Google Shape;429;p49"/>
            <p:cNvSpPr txBox="1"/>
            <p:nvPr/>
          </p:nvSpPr>
          <p:spPr>
            <a:xfrm flipH="1">
              <a:off x="2514450" y="2738836"/>
              <a:ext cx="5592000" cy="356100"/>
            </a:xfrm>
            <a:prstGeom prst="rect">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FFFFFF"/>
                  </a:solidFill>
                  <a:latin typeface="Roboto"/>
                  <a:ea typeface="Roboto"/>
                  <a:cs typeface="Roboto"/>
                  <a:sym typeface="Roboto"/>
                </a:rPr>
                <a:t>Identification of </a:t>
              </a:r>
              <a:r>
                <a:rPr b="1" lang="en" sz="900">
                  <a:solidFill>
                    <a:srgbClr val="262626"/>
                  </a:solidFill>
                  <a:latin typeface="Roboto"/>
                  <a:ea typeface="Roboto"/>
                  <a:cs typeface="Roboto"/>
                  <a:sym typeface="Roboto"/>
                </a:rPr>
                <a:t>Problem, Problem Tree </a:t>
              </a:r>
              <a:r>
                <a:rPr lang="en" sz="900">
                  <a:solidFill>
                    <a:srgbClr val="FFFFFF"/>
                  </a:solidFill>
                  <a:latin typeface="Roboto"/>
                  <a:ea typeface="Roboto"/>
                  <a:cs typeface="Roboto"/>
                  <a:sym typeface="Roboto"/>
                </a:rPr>
                <a:t>Process - Understanding in depth of a Problem and its causes</a:t>
              </a:r>
              <a:endParaRPr sz="1000">
                <a:solidFill>
                  <a:srgbClr val="FFFFFF"/>
                </a:solidFill>
                <a:latin typeface="Roboto"/>
                <a:ea typeface="Roboto"/>
                <a:cs typeface="Roboto"/>
                <a:sym typeface="Roboto"/>
              </a:endParaRPr>
            </a:p>
          </p:txBody>
        </p:sp>
        <p:sp>
          <p:nvSpPr>
            <p:cNvPr id="430" name="Google Shape;430;p49"/>
            <p:cNvSpPr txBox="1"/>
            <p:nvPr/>
          </p:nvSpPr>
          <p:spPr>
            <a:xfrm>
              <a:off x="1365600" y="2690536"/>
              <a:ext cx="654600" cy="452700"/>
            </a:xfrm>
            <a:prstGeom prst="rect">
              <a:avLst/>
            </a:prstGeom>
            <a:solidFill>
              <a:srgbClr val="6D9E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Open Sans"/>
                <a:buNone/>
              </a:pPr>
              <a:r>
                <a:t/>
              </a:r>
              <a:endParaRPr i="0" sz="27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431" name="Google Shape;431;p49"/>
          <p:cNvGrpSpPr/>
          <p:nvPr/>
        </p:nvGrpSpPr>
        <p:grpSpPr>
          <a:xfrm>
            <a:off x="4709674" y="3785038"/>
            <a:ext cx="4003130" cy="642476"/>
            <a:chOff x="1037539" y="3320123"/>
            <a:chExt cx="7068922" cy="671133"/>
          </a:xfrm>
        </p:grpSpPr>
        <p:sp>
          <p:nvSpPr>
            <p:cNvPr id="432" name="Google Shape;432;p49"/>
            <p:cNvSpPr/>
            <p:nvPr/>
          </p:nvSpPr>
          <p:spPr>
            <a:xfrm>
              <a:off x="1037539" y="3320290"/>
              <a:ext cx="1310700" cy="670800"/>
            </a:xfrm>
            <a:prstGeom prst="homePlate">
              <a:avLst>
                <a:gd fmla="val 50000" name="adj"/>
              </a:avLst>
            </a:prstGeom>
            <a:solidFill>
              <a:srgbClr val="1FC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nvGrpSpPr>
            <p:cNvPr id="433" name="Google Shape;433;p49"/>
            <p:cNvGrpSpPr/>
            <p:nvPr/>
          </p:nvGrpSpPr>
          <p:grpSpPr>
            <a:xfrm>
              <a:off x="2081001" y="3320123"/>
              <a:ext cx="6025460" cy="671133"/>
              <a:chOff x="2189480" y="2153920"/>
              <a:chExt cx="7213528" cy="1137900"/>
            </a:xfrm>
          </p:grpSpPr>
          <p:sp>
            <p:nvSpPr>
              <p:cNvPr id="434" name="Google Shape;434;p49"/>
              <p:cNvSpPr/>
              <p:nvPr/>
            </p:nvSpPr>
            <p:spPr>
              <a:xfrm>
                <a:off x="2189480" y="2153920"/>
                <a:ext cx="7173000" cy="1137900"/>
              </a:xfrm>
              <a:prstGeom prst="chevron">
                <a:avLst>
                  <a:gd fmla="val 50000" name="adj"/>
                </a:avLst>
              </a:prstGeom>
              <a:solidFill>
                <a:srgbClr val="1FC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282F39"/>
                  </a:solidFill>
                  <a:latin typeface="Calibri"/>
                  <a:ea typeface="Calibri"/>
                  <a:cs typeface="Calibri"/>
                  <a:sym typeface="Calibri"/>
                </a:endParaRPr>
              </a:p>
            </p:txBody>
          </p:sp>
          <p:sp>
            <p:nvSpPr>
              <p:cNvPr id="435" name="Google Shape;435;p49"/>
              <p:cNvSpPr/>
              <p:nvPr/>
            </p:nvSpPr>
            <p:spPr>
              <a:xfrm>
                <a:off x="7779408" y="2153920"/>
                <a:ext cx="1623600" cy="1137900"/>
              </a:xfrm>
              <a:prstGeom prst="rect">
                <a:avLst/>
              </a:prstGeom>
              <a:solidFill>
                <a:srgbClr val="1FC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000" u="none" cap="none" strike="noStrike">
                  <a:solidFill>
                    <a:srgbClr val="FFFFFF"/>
                  </a:solidFill>
                  <a:latin typeface="Calibri"/>
                  <a:ea typeface="Calibri"/>
                  <a:cs typeface="Calibri"/>
                  <a:sym typeface="Calibri"/>
                </a:endParaRPr>
              </a:p>
            </p:txBody>
          </p:sp>
        </p:grpSp>
        <p:sp>
          <p:nvSpPr>
            <p:cNvPr id="436" name="Google Shape;436;p49"/>
            <p:cNvSpPr txBox="1"/>
            <p:nvPr/>
          </p:nvSpPr>
          <p:spPr>
            <a:xfrm flipH="1">
              <a:off x="2514450" y="3477640"/>
              <a:ext cx="5592000" cy="356100"/>
            </a:xfrm>
            <a:prstGeom prst="rect">
              <a:avLst/>
            </a:prstGeom>
            <a:solidFill>
              <a:srgbClr val="1FC2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262626"/>
                  </a:solidFill>
                  <a:latin typeface="Roboto"/>
                  <a:ea typeface="Roboto"/>
                  <a:cs typeface="Roboto"/>
                  <a:sym typeface="Roboto"/>
                </a:rPr>
                <a:t>Reports</a:t>
              </a:r>
              <a:r>
                <a:rPr lang="en" sz="900">
                  <a:solidFill>
                    <a:srgbClr val="FFFFFF"/>
                  </a:solidFill>
                  <a:latin typeface="Roboto"/>
                  <a:ea typeface="Roboto"/>
                  <a:cs typeface="Roboto"/>
                  <a:sym typeface="Roboto"/>
                </a:rPr>
                <a:t> as a tool to understand data. - Socio economic surveys, Niti Aayog Report, NFHS data etc.</a:t>
              </a:r>
              <a:endParaRPr sz="900">
                <a:solidFill>
                  <a:srgbClr val="FFFFFF"/>
                </a:solidFill>
                <a:latin typeface="Roboto"/>
                <a:ea typeface="Roboto"/>
                <a:cs typeface="Roboto"/>
                <a:sym typeface="Roboto"/>
              </a:endParaRPr>
            </a:p>
          </p:txBody>
        </p:sp>
      </p:grpSp>
      <p:sp>
        <p:nvSpPr>
          <p:cNvPr id="437" name="Google Shape;437;p49"/>
          <p:cNvSpPr txBox="1"/>
          <p:nvPr/>
        </p:nvSpPr>
        <p:spPr>
          <a:xfrm>
            <a:off x="4834601" y="2478554"/>
            <a:ext cx="370800" cy="39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000"/>
              <a:buFont typeface="Open Sans"/>
              <a:buNone/>
            </a:pPr>
            <a:r>
              <a:rPr lang="en" sz="1600">
                <a:solidFill>
                  <a:srgbClr val="FFFFFF"/>
                </a:solidFill>
                <a:latin typeface="Fira Sans Extra Condensed Medium"/>
                <a:ea typeface="Fira Sans Extra Condensed Medium"/>
                <a:cs typeface="Fira Sans Extra Condensed Medium"/>
                <a:sym typeface="Fira Sans Extra Condensed Medium"/>
              </a:rPr>
              <a:t>#6</a:t>
            </a:r>
            <a:endParaRPr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sp>
        <p:nvSpPr>
          <p:cNvPr id="438" name="Google Shape;438;p49"/>
          <p:cNvSpPr txBox="1"/>
          <p:nvPr/>
        </p:nvSpPr>
        <p:spPr>
          <a:xfrm>
            <a:off x="4834601" y="3198593"/>
            <a:ext cx="370800" cy="39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000"/>
              <a:buFont typeface="Open Sans"/>
              <a:buNone/>
            </a:pPr>
            <a:r>
              <a:rPr lang="en" sz="1600">
                <a:solidFill>
                  <a:srgbClr val="FFFFFF"/>
                </a:solidFill>
                <a:latin typeface="Fira Sans Extra Condensed Medium"/>
                <a:ea typeface="Fira Sans Extra Condensed Medium"/>
                <a:cs typeface="Fira Sans Extra Condensed Medium"/>
                <a:sym typeface="Fira Sans Extra Condensed Medium"/>
              </a:rPr>
              <a:t>#7</a:t>
            </a:r>
            <a:endParaRPr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sp>
        <p:nvSpPr>
          <p:cNvPr id="439" name="Google Shape;439;p49"/>
          <p:cNvSpPr txBox="1"/>
          <p:nvPr/>
        </p:nvSpPr>
        <p:spPr>
          <a:xfrm>
            <a:off x="4834601" y="3843779"/>
            <a:ext cx="370800" cy="39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000"/>
              <a:buFont typeface="Open Sans"/>
              <a:buNone/>
            </a:pPr>
            <a:r>
              <a:rPr lang="en" sz="1600">
                <a:solidFill>
                  <a:srgbClr val="FFFFFF"/>
                </a:solidFill>
                <a:latin typeface="Fira Sans Extra Condensed Medium"/>
                <a:ea typeface="Fira Sans Extra Condensed Medium"/>
                <a:cs typeface="Fira Sans Extra Condensed Medium"/>
                <a:sym typeface="Fira Sans Extra Condensed Medium"/>
              </a:rPr>
              <a:t>#3</a:t>
            </a:r>
            <a:endParaRPr i="0" sz="1600" u="none" cap="none" strike="noStrike">
              <a:solidFill>
                <a:srgbClr val="FFFFFF"/>
              </a:solidFill>
              <a:latin typeface="Fira Sans Extra Condensed Medium"/>
              <a:ea typeface="Fira Sans Extra Condensed Medium"/>
              <a:cs typeface="Fira Sans Extra Condensed Medium"/>
              <a:sym typeface="Fira Sans Extra Condensed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0"/>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BREAK</a:t>
            </a:r>
            <a:endParaRPr/>
          </a:p>
        </p:txBody>
      </p:sp>
      <p:sp>
        <p:nvSpPr>
          <p:cNvPr id="445" name="Google Shape;445;p50"/>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60</a:t>
            </a:r>
            <a:r>
              <a:rPr lang="en"/>
              <a:t> MINS</a:t>
            </a:r>
            <a:endParaRPr/>
          </a:p>
        </p:txBody>
      </p:sp>
      <p:pic>
        <p:nvPicPr>
          <p:cNvPr id="446" name="Google Shape;446;p50"/>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Role of a student</a:t>
            </a:r>
            <a:endParaRPr/>
          </a:p>
        </p:txBody>
      </p:sp>
      <p:sp>
        <p:nvSpPr>
          <p:cNvPr id="452" name="Google Shape;452;p5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298450" lvl="0" marL="457200" rtl="0" algn="l">
              <a:lnSpc>
                <a:spcPct val="115000"/>
              </a:lnSpc>
              <a:spcBef>
                <a:spcPts val="120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Facilitator role </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Conduct programs with Governmental agencies, Non-Governmental agencies or faculties of their college</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Health.</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Faculty as  Resource Persons.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Close association with Non-Governmental Organizations like Lions Club, Rotary Club, etc or with any NGO actively working in that habitation</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Governmental Departments. </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District Administration could be roped in for the successfuL deployment of the programme.</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Students will be expected to daily log their work and submit a project report at the end of the project</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Students will be given a curriculum which will be self paced and guide with step by step chapters on how to conduct this project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Role of a Master Trainer</a:t>
            </a:r>
            <a:endParaRPr/>
          </a:p>
        </p:txBody>
      </p:sp>
      <p:sp>
        <p:nvSpPr>
          <p:cNvPr id="458" name="Google Shape;458;p5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298450" lvl="0" marL="457200" rtl="0" algn="l">
              <a:lnSpc>
                <a:spcPct val="115000"/>
              </a:lnSpc>
              <a:spcBef>
                <a:spcPts val="120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Master Trainer Training sessions to understand the project and it's outcomes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Train mentors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Role of facilitators and guide mentors on the further execution of the project</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Successful delivery of the project</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POC for external team and mentors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Motivator</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Smooth functioning of the project and problem solve any issues</a:t>
            </a:r>
            <a:endParaRPr sz="1100">
              <a:solidFill>
                <a:srgbClr val="000000"/>
              </a:solidFill>
              <a:highlight>
                <a:srgbClr val="FFFFFF"/>
              </a:highlight>
              <a:latin typeface="Helvetica Neue"/>
              <a:ea typeface="Helvetica Neue"/>
              <a:cs typeface="Helvetica Neue"/>
              <a:sym typeface="Helvetica Neue"/>
            </a:endParaRPr>
          </a:p>
          <a:p>
            <a:pPr indent="0" lvl="0" marL="0" rtl="0" algn="l">
              <a:lnSpc>
                <a:spcPct val="115000"/>
              </a:lnSpc>
              <a:spcBef>
                <a:spcPts val="1200"/>
              </a:spcBef>
              <a:spcAft>
                <a:spcPts val="1200"/>
              </a:spcAft>
              <a:buNone/>
            </a:pPr>
            <a:r>
              <a:t/>
            </a:r>
            <a:endParaRPr sz="1100">
              <a:solidFill>
                <a:srgbClr val="000000"/>
              </a:solidFill>
              <a:highlight>
                <a:srgbClr val="FFFFFF"/>
              </a:highlight>
              <a:latin typeface="Helvetica Neue"/>
              <a:ea typeface="Helvetica Neue"/>
              <a:cs typeface="Helvetica Neue"/>
              <a:sym typeface="Helvetica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Role of a Mentor</a:t>
            </a:r>
            <a:endParaRPr/>
          </a:p>
        </p:txBody>
      </p:sp>
      <p:sp>
        <p:nvSpPr>
          <p:cNvPr id="464" name="Google Shape;464;p5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298450" lvl="0" marL="457200" rtl="0" algn="l">
              <a:lnSpc>
                <a:spcPct val="115000"/>
              </a:lnSpc>
              <a:spcBef>
                <a:spcPts val="120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Mentor Trainer Training sessions to understand the project and it's outcomes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7 days with 4 online and 3 offline sessions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Guide</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Encourage</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POC between the master tainers, department and the students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Smooth functioning of the project and problem solve any issues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Resource Persons to the students</a:t>
            </a:r>
            <a:endParaRPr sz="1100">
              <a:solidFill>
                <a:srgbClr val="000000"/>
              </a:solidFill>
              <a:highlight>
                <a:srgbClr val="FFFFFF"/>
              </a:highlight>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120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There will be only internal evaluation for this internship. Each faculty member/ mentor is to be assigned with 10 to 15 students depending upon availability of the faculty members/mentors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The faculty member will act as a faculty-mentor for the group and is in-charge for the learning activities of the students and also for the comprehensive and continuous assessment of the students.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The mentor will grade the student project reports</a:t>
            </a:r>
            <a:endParaRPr sz="1100">
              <a:solidFill>
                <a:srgbClr val="000000"/>
              </a:solidFill>
              <a:highlight>
                <a:srgbClr val="FFFFFF"/>
              </a:highlight>
              <a:latin typeface="Helvetica Neue"/>
              <a:ea typeface="Helvetica Neue"/>
              <a:cs typeface="Helvetica Neue"/>
              <a:sym typeface="Helvetica Neue"/>
            </a:endParaRPr>
          </a:p>
          <a:p>
            <a:pPr indent="0" lvl="0" marL="0" rtl="0" algn="l">
              <a:lnSpc>
                <a:spcPct val="115000"/>
              </a:lnSpc>
              <a:spcBef>
                <a:spcPts val="1200"/>
              </a:spcBef>
              <a:spcAft>
                <a:spcPts val="1200"/>
              </a:spcAft>
              <a:buNone/>
            </a:pPr>
            <a:r>
              <a:t/>
            </a:r>
            <a:endParaRPr sz="1100">
              <a:solidFill>
                <a:srgbClr val="000000"/>
              </a:solidFill>
              <a:highlight>
                <a:srgbClr val="FFFFFF"/>
              </a:highlight>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Role of a Mentor</a:t>
            </a:r>
            <a:endParaRPr/>
          </a:p>
        </p:txBody>
      </p:sp>
      <p:sp>
        <p:nvSpPr>
          <p:cNvPr id="470" name="Google Shape;470;p5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298450" lvl="0" marL="457200" rtl="0" algn="l">
              <a:lnSpc>
                <a:spcPct val="115000"/>
              </a:lnSpc>
              <a:spcBef>
                <a:spcPts val="120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Mentor Trainer Training sessions to understand the project and it's outcomes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7 days with 4 online and 3 offline sessions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Guide</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Encourage</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POC between the master tainers, department and the students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Smooth functioning of the project and problem solve any issues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Resource Persons to the students</a:t>
            </a:r>
            <a:endParaRPr sz="1100">
              <a:solidFill>
                <a:srgbClr val="000000"/>
              </a:solidFill>
              <a:highlight>
                <a:srgbClr val="FFFFFF"/>
              </a:highlight>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120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There will be only internal evaluation for this internship. Each faculty member/ mentor is to be assigned with 10 to 15 students depending upon availability of the faculty members/mentors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The faculty member will act as a faculty-mentor for the group and is in-charge for the learning activities of the students and also for the comprehensive and continuous assessment of the students.</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The mentor will grade the student project reports</a:t>
            </a:r>
            <a:endParaRPr sz="1100">
              <a:solidFill>
                <a:srgbClr val="000000"/>
              </a:solidFill>
              <a:highlight>
                <a:srgbClr val="FFFFFF"/>
              </a:highlight>
              <a:latin typeface="Helvetica Neue"/>
              <a:ea typeface="Helvetica Neue"/>
              <a:cs typeface="Helvetica Neue"/>
              <a:sym typeface="Helvetica Neue"/>
            </a:endParaRPr>
          </a:p>
          <a:p>
            <a:pPr indent="0" lvl="0" marL="0" rtl="0" algn="l">
              <a:lnSpc>
                <a:spcPct val="115000"/>
              </a:lnSpc>
              <a:spcBef>
                <a:spcPts val="1200"/>
              </a:spcBef>
              <a:spcAft>
                <a:spcPts val="1200"/>
              </a:spcAft>
              <a:buNone/>
            </a:pPr>
            <a:r>
              <a:t/>
            </a:r>
            <a:endParaRPr sz="1100">
              <a:solidFill>
                <a:srgbClr val="000000"/>
              </a:solidFill>
              <a:highlight>
                <a:srgbClr val="FFFFFF"/>
              </a:highlight>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Recap…</a:t>
            </a:r>
            <a:endParaRPr/>
          </a:p>
        </p:txBody>
      </p:sp>
      <p:sp>
        <p:nvSpPr>
          <p:cNvPr id="106" name="Google Shape;106;p19"/>
          <p:cNvSpPr txBox="1"/>
          <p:nvPr/>
        </p:nvSpPr>
        <p:spPr>
          <a:xfrm>
            <a:off x="341850" y="1697750"/>
            <a:ext cx="6622200" cy="2274300"/>
          </a:xfrm>
          <a:prstGeom prst="rect">
            <a:avLst/>
          </a:prstGeom>
          <a:noFill/>
          <a:ln>
            <a:noFill/>
          </a:ln>
        </p:spPr>
        <p:txBody>
          <a:bodyPr anchorCtr="0" anchor="t" bIns="91425" lIns="91425" spcFirstLastPara="1" rIns="91425" wrap="square" tIns="91425">
            <a:spAutoFit/>
          </a:bodyPr>
          <a:lstStyle/>
          <a:p>
            <a:pPr indent="-323850" lvl="1" marL="914400" rtl="0" algn="l">
              <a:lnSpc>
                <a:spcPct val="115000"/>
              </a:lnSpc>
              <a:spcBef>
                <a:spcPts val="0"/>
              </a:spcBef>
              <a:spcAft>
                <a:spcPts val="0"/>
              </a:spcAft>
              <a:buClr>
                <a:srgbClr val="000000"/>
              </a:buClr>
              <a:buSzPts val="1500"/>
              <a:buFont typeface="Open Sans"/>
              <a:buChar char="-"/>
            </a:pPr>
            <a:r>
              <a:rPr lang="en" sz="1500">
                <a:latin typeface="Open Sans"/>
                <a:ea typeface="Open Sans"/>
                <a:cs typeface="Open Sans"/>
                <a:sym typeface="Open Sans"/>
              </a:rPr>
              <a:t>Intro: Community Service Project, Objectives and Expectations</a:t>
            </a:r>
            <a:endParaRPr sz="1500">
              <a:latin typeface="Open Sans"/>
              <a:ea typeface="Open Sans"/>
              <a:cs typeface="Open Sans"/>
              <a:sym typeface="Open Sans"/>
            </a:endParaRPr>
          </a:p>
          <a:p>
            <a:pPr indent="-323850" lvl="1" marL="914400" rtl="0" algn="l">
              <a:lnSpc>
                <a:spcPct val="115000"/>
              </a:lnSpc>
              <a:spcBef>
                <a:spcPts val="0"/>
              </a:spcBef>
              <a:spcAft>
                <a:spcPts val="0"/>
              </a:spcAft>
              <a:buClr>
                <a:srgbClr val="000000"/>
              </a:buClr>
              <a:buSzPts val="1500"/>
              <a:buFont typeface="Open Sans"/>
              <a:buChar char="-"/>
            </a:pPr>
            <a:r>
              <a:rPr lang="en" sz="1500">
                <a:latin typeface="Open Sans"/>
                <a:ea typeface="Open Sans"/>
                <a:cs typeface="Open Sans"/>
                <a:sym typeface="Open Sans"/>
              </a:rPr>
              <a:t>Intro: UN SDG’s and SDG agenda 2030</a:t>
            </a:r>
            <a:endParaRPr sz="1500">
              <a:latin typeface="Open Sans"/>
              <a:ea typeface="Open Sans"/>
              <a:cs typeface="Open Sans"/>
              <a:sym typeface="Open Sans"/>
            </a:endParaRPr>
          </a:p>
          <a:p>
            <a:pPr indent="-323850" lvl="1" marL="914400" rtl="0" algn="l">
              <a:lnSpc>
                <a:spcPct val="115000"/>
              </a:lnSpc>
              <a:spcBef>
                <a:spcPts val="0"/>
              </a:spcBef>
              <a:spcAft>
                <a:spcPts val="0"/>
              </a:spcAft>
              <a:buClr>
                <a:srgbClr val="000000"/>
              </a:buClr>
              <a:buSzPts val="1500"/>
              <a:buFont typeface="Open Sans"/>
              <a:buChar char="-"/>
            </a:pPr>
            <a:r>
              <a:rPr lang="en" sz="1500">
                <a:latin typeface="Open Sans"/>
                <a:ea typeface="Open Sans"/>
                <a:cs typeface="Open Sans"/>
                <a:sym typeface="Open Sans"/>
              </a:rPr>
              <a:t>Alignment of SDG’s and Localisation of SDG’s Overview</a:t>
            </a:r>
            <a:endParaRPr sz="1500">
              <a:latin typeface="Open Sans"/>
              <a:ea typeface="Open Sans"/>
              <a:cs typeface="Open Sans"/>
              <a:sym typeface="Open Sans"/>
            </a:endParaRPr>
          </a:p>
          <a:p>
            <a:pPr indent="-323850" lvl="1" marL="914400" rtl="0" algn="l">
              <a:lnSpc>
                <a:spcPct val="115000"/>
              </a:lnSpc>
              <a:spcBef>
                <a:spcPts val="0"/>
              </a:spcBef>
              <a:spcAft>
                <a:spcPts val="0"/>
              </a:spcAft>
              <a:buClr>
                <a:srgbClr val="000000"/>
              </a:buClr>
              <a:buSzPts val="1500"/>
              <a:buFont typeface="Open Sans"/>
              <a:buChar char="-"/>
            </a:pPr>
            <a:r>
              <a:rPr lang="en" sz="1500">
                <a:latin typeface="Open Sans"/>
                <a:ea typeface="Open Sans"/>
                <a:cs typeface="Open Sans"/>
                <a:sym typeface="Open Sans"/>
              </a:rPr>
              <a:t>Intro: NFHS Data, Present reflections on the state of AP &amp;  it’s Socio Economic Survey</a:t>
            </a:r>
            <a:endParaRPr sz="1500">
              <a:latin typeface="Open Sans"/>
              <a:ea typeface="Open Sans"/>
              <a:cs typeface="Open Sans"/>
              <a:sym typeface="Open Sans"/>
            </a:endParaRPr>
          </a:p>
          <a:p>
            <a:pPr indent="-323850" lvl="1" marL="914400" rtl="0" algn="l">
              <a:lnSpc>
                <a:spcPct val="115000"/>
              </a:lnSpc>
              <a:spcBef>
                <a:spcPts val="0"/>
              </a:spcBef>
              <a:spcAft>
                <a:spcPts val="0"/>
              </a:spcAft>
              <a:buClr>
                <a:srgbClr val="000000"/>
              </a:buClr>
              <a:buSzPts val="1500"/>
              <a:buFont typeface="Open Sans"/>
              <a:buChar char="-"/>
            </a:pPr>
            <a:r>
              <a:rPr lang="en" sz="1500">
                <a:latin typeface="Open Sans"/>
                <a:ea typeface="Open Sans"/>
                <a:cs typeface="Open Sans"/>
                <a:sym typeface="Open Sans"/>
              </a:rPr>
              <a:t>Role of Youth &amp; Mentors in achieving the objectives of Community development program</a:t>
            </a:r>
            <a:endParaRPr sz="1500">
              <a:latin typeface="Open Sans"/>
              <a:ea typeface="Open Sans"/>
              <a:cs typeface="Open Sans"/>
              <a:sym typeface="Open Sans"/>
            </a:endParaRPr>
          </a:p>
          <a:p>
            <a:pPr indent="0" lvl="0" marL="0" rtl="0" algn="l">
              <a:lnSpc>
                <a:spcPct val="150000"/>
              </a:lnSpc>
              <a:spcBef>
                <a:spcPts val="0"/>
              </a:spcBef>
              <a:spcAft>
                <a:spcPts val="1200"/>
              </a:spcAft>
              <a:buNone/>
            </a:pPr>
            <a:r>
              <a:t/>
            </a:r>
            <a:endParaRPr sz="1500">
              <a:solidFill>
                <a:srgbClr val="262626"/>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Weightage</a:t>
            </a:r>
            <a:endParaRPr/>
          </a:p>
        </p:txBody>
      </p:sp>
      <p:sp>
        <p:nvSpPr>
          <p:cNvPr id="476" name="Google Shape;476;p5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298450" lvl="0" marL="457200" rtl="0" algn="l">
              <a:lnSpc>
                <a:spcPct val="115000"/>
              </a:lnSpc>
              <a:spcBef>
                <a:spcPts val="120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Project Log 20%</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Project Implementation 30%</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Project report 25%,</a:t>
            </a:r>
            <a:endParaRPr sz="1100">
              <a:solidFill>
                <a:srgbClr val="0000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000000"/>
              </a:buClr>
              <a:buSzPts val="1100"/>
              <a:buFont typeface="Helvetica Neue"/>
              <a:buChar char="●"/>
            </a:pPr>
            <a:r>
              <a:rPr lang="en" sz="1100">
                <a:solidFill>
                  <a:srgbClr val="000000"/>
                </a:solidFill>
                <a:highlight>
                  <a:srgbClr val="FFFFFF"/>
                </a:highlight>
                <a:latin typeface="Helvetica Neue"/>
                <a:ea typeface="Helvetica Neue"/>
                <a:cs typeface="Helvetica Neue"/>
                <a:sym typeface="Helvetica Neue"/>
              </a:rPr>
              <a:t>Presentation 25%</a:t>
            </a:r>
            <a:endParaRPr/>
          </a:p>
        </p:txBody>
      </p:sp>
      <p:sp>
        <p:nvSpPr>
          <p:cNvPr id="477" name="Google Shape;477;p55"/>
          <p:cNvSpPr txBox="1"/>
          <p:nvPr/>
        </p:nvSpPr>
        <p:spPr>
          <a:xfrm>
            <a:off x="464350" y="2786075"/>
            <a:ext cx="6992700" cy="9381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SzPts val="1100"/>
              <a:buFont typeface="Helvetica Neue"/>
              <a:buChar char="●"/>
            </a:pPr>
            <a:r>
              <a:rPr b="1" lang="en" sz="1100">
                <a:solidFill>
                  <a:srgbClr val="EF6C00"/>
                </a:solidFill>
                <a:highlight>
                  <a:srgbClr val="FFFFFF"/>
                </a:highlight>
                <a:latin typeface="Helvetica Neue"/>
                <a:ea typeface="Helvetica Neue"/>
                <a:cs typeface="Helvetica Neue"/>
                <a:sym typeface="Helvetica Neue"/>
              </a:rPr>
              <a:t>The individual student’s effort and commitment.</a:t>
            </a:r>
            <a:endParaRPr b="1" sz="1100">
              <a:solidFill>
                <a:srgbClr val="EF6C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SzPts val="1100"/>
              <a:buFont typeface="Helvetica Neue"/>
              <a:buChar char="●"/>
            </a:pPr>
            <a:r>
              <a:rPr b="1" lang="en" sz="1100">
                <a:solidFill>
                  <a:srgbClr val="EF6C00"/>
                </a:solidFill>
                <a:highlight>
                  <a:srgbClr val="FFFFFF"/>
                </a:highlight>
                <a:latin typeface="Helvetica Neue"/>
                <a:ea typeface="Helvetica Neue"/>
                <a:cs typeface="Helvetica Neue"/>
                <a:sym typeface="Helvetica Neue"/>
              </a:rPr>
              <a:t>The originality and quality of the work produced by the individual student.</a:t>
            </a:r>
            <a:endParaRPr b="1" sz="1100">
              <a:solidFill>
                <a:srgbClr val="EF6C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SzPts val="1100"/>
              <a:buFont typeface="Helvetica Neue"/>
              <a:buChar char="●"/>
            </a:pPr>
            <a:r>
              <a:rPr b="1" lang="en" sz="1100">
                <a:solidFill>
                  <a:srgbClr val="EF6C00"/>
                </a:solidFill>
                <a:highlight>
                  <a:srgbClr val="FFFFFF"/>
                </a:highlight>
                <a:latin typeface="Helvetica Neue"/>
                <a:ea typeface="Helvetica Neue"/>
                <a:cs typeface="Helvetica Neue"/>
                <a:sym typeface="Helvetica Neue"/>
              </a:rPr>
              <a:t>The student’s integration and co-operation with the work assigned.</a:t>
            </a:r>
            <a:endParaRPr b="1" sz="1100">
              <a:solidFill>
                <a:srgbClr val="EF6C00"/>
              </a:solidFill>
              <a:highlight>
                <a:srgbClr val="FFFFFF"/>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SzPts val="1100"/>
              <a:buFont typeface="Helvetica Neue"/>
              <a:buChar char="●"/>
            </a:pPr>
            <a:r>
              <a:rPr b="1" lang="en" sz="1100">
                <a:solidFill>
                  <a:srgbClr val="EF6C00"/>
                </a:solidFill>
                <a:highlight>
                  <a:srgbClr val="FFFFFF"/>
                </a:highlight>
                <a:latin typeface="Helvetica Neue"/>
                <a:ea typeface="Helvetica Neue"/>
                <a:cs typeface="Helvetica Neue"/>
                <a:sym typeface="Helvetica Neue"/>
              </a:rPr>
              <a:t>The completeness of the logbook.</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6"/>
          <p:cNvSpPr txBox="1"/>
          <p:nvPr>
            <p:ph idx="1" type="body"/>
          </p:nvPr>
        </p:nvSpPr>
        <p:spPr>
          <a:xfrm>
            <a:off x="311700" y="3376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Arial"/>
                <a:ea typeface="Arial"/>
                <a:cs typeface="Arial"/>
                <a:sym typeface="Arial"/>
              </a:rPr>
              <a:t>The assessment for the Community Service Project implementation shall</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include the following components and based on the entries of </a:t>
            </a:r>
            <a:r>
              <a:rPr b="1" lang="en" sz="1300">
                <a:solidFill>
                  <a:schemeClr val="accent1"/>
                </a:solidFill>
              </a:rPr>
              <a:t>Project Log and</a:t>
            </a:r>
            <a:endParaRPr b="1" sz="1300">
              <a:solidFill>
                <a:schemeClr val="accent1"/>
              </a:solidFill>
            </a:endParaRPr>
          </a:p>
          <a:p>
            <a:pPr indent="0" lvl="0" marL="0" rtl="0" algn="l">
              <a:spcBef>
                <a:spcPts val="0"/>
              </a:spcBef>
              <a:spcAft>
                <a:spcPts val="0"/>
              </a:spcAft>
              <a:buNone/>
            </a:pPr>
            <a:r>
              <a:rPr b="1" lang="en" sz="1300">
                <a:solidFill>
                  <a:schemeClr val="accent1"/>
                </a:solidFill>
              </a:rPr>
              <a:t>Project Report:</a:t>
            </a:r>
            <a:endParaRPr b="1" sz="1300">
              <a:solidFill>
                <a:schemeClr val="accent1"/>
              </a:solidFil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a. Orientation to the community development</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b. Conducting a baseline assessment of development needs</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c. Number and Quality of Awareness Programmes organised on beneficiary programmes and improvement in quality of life, environment and social consciousness, motivation and leadership, personality development, etc.</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d. Number and Quality of Intervention Programmes (Prevention or promotion programs that aim to promote behavioural change in defined community contexts to address social problems) organised.</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e. Follow-up Programmes suggested (Referral Services, Bringing Community</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Participation)</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f. Developing short and mid-term action plans in consultation with local leadership and local government officers.</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57"/>
          <p:cNvSpPr txBox="1"/>
          <p:nvPr>
            <p:ph idx="1" type="body"/>
          </p:nvPr>
        </p:nvSpPr>
        <p:spPr>
          <a:xfrm>
            <a:off x="311700" y="723400"/>
            <a:ext cx="4802100" cy="3302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500">
                <a:solidFill>
                  <a:srgbClr val="000000"/>
                </a:solidFill>
              </a:rPr>
              <a:t>The Project Report shall be prepared as per the guidelines given in the Model</a:t>
            </a:r>
            <a:endParaRPr sz="1500">
              <a:solidFill>
                <a:srgbClr val="000000"/>
              </a:solidFill>
            </a:endParaRPr>
          </a:p>
          <a:p>
            <a:pPr indent="0" lvl="0" marL="0" rtl="0" algn="l">
              <a:spcBef>
                <a:spcPts val="0"/>
              </a:spcBef>
              <a:spcAft>
                <a:spcPts val="0"/>
              </a:spcAft>
              <a:buNone/>
            </a:pPr>
            <a:r>
              <a:rPr lang="en" sz="1500">
                <a:solidFill>
                  <a:srgbClr val="000000"/>
                </a:solidFill>
              </a:rPr>
              <a:t>Project Report.</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en" sz="1500">
                <a:solidFill>
                  <a:srgbClr val="000000"/>
                </a:solidFill>
              </a:rPr>
              <a:t>The Project Presentation is to be made by the student after he/she reports</a:t>
            </a:r>
            <a:endParaRPr sz="1500">
              <a:solidFill>
                <a:srgbClr val="000000"/>
              </a:solidFill>
            </a:endParaRPr>
          </a:p>
          <a:p>
            <a:pPr indent="0" lvl="0" marL="0" rtl="0" algn="l">
              <a:spcBef>
                <a:spcPts val="0"/>
              </a:spcBef>
              <a:spcAft>
                <a:spcPts val="0"/>
              </a:spcAft>
              <a:buNone/>
            </a:pPr>
            <a:r>
              <a:rPr lang="en" sz="1500">
                <a:solidFill>
                  <a:srgbClr val="000000"/>
                </a:solidFill>
              </a:rPr>
              <a:t>back to the College. The components for assessment are –</a:t>
            </a:r>
            <a:endParaRPr sz="1500">
              <a:solidFill>
                <a:srgbClr val="000000"/>
              </a:solidFill>
            </a:endParaRPr>
          </a:p>
          <a:p>
            <a:pPr indent="0" lvl="0" marL="0" rtl="0" algn="l">
              <a:spcBef>
                <a:spcPts val="0"/>
              </a:spcBef>
              <a:spcAft>
                <a:spcPts val="0"/>
              </a:spcAft>
              <a:buNone/>
            </a:pPr>
            <a:r>
              <a:rPr lang="en" sz="1500">
                <a:solidFill>
                  <a:srgbClr val="000000"/>
                </a:solidFill>
              </a:rPr>
              <a:t>a. assessing the involvement in the project</a:t>
            </a:r>
            <a:endParaRPr sz="1500">
              <a:solidFill>
                <a:srgbClr val="000000"/>
              </a:solidFill>
            </a:endParaRPr>
          </a:p>
          <a:p>
            <a:pPr indent="0" lvl="0" marL="0" rtl="0" algn="l">
              <a:spcBef>
                <a:spcPts val="0"/>
              </a:spcBef>
              <a:spcAft>
                <a:spcPts val="0"/>
              </a:spcAft>
              <a:buNone/>
            </a:pPr>
            <a:r>
              <a:rPr lang="en" sz="1500">
                <a:solidFill>
                  <a:srgbClr val="000000"/>
                </a:solidFill>
              </a:rPr>
              <a:t>b. presentation skills</a:t>
            </a:r>
            <a:endParaRPr sz="1500">
              <a:solidFill>
                <a:srgbClr val="000000"/>
              </a:solidFill>
            </a:endParaRPr>
          </a:p>
          <a:p>
            <a:pPr indent="0" lvl="0" marL="0" rtl="0" algn="l">
              <a:spcBef>
                <a:spcPts val="0"/>
              </a:spcBef>
              <a:spcAft>
                <a:spcPts val="0"/>
              </a:spcAft>
              <a:buNone/>
            </a:pPr>
            <a:r>
              <a:rPr lang="en" sz="1500">
                <a:solidFill>
                  <a:srgbClr val="000000"/>
                </a:solidFill>
              </a:rPr>
              <a:t>c. final outcome of the project as evinced by the student.</a:t>
            </a:r>
            <a:endParaRPr sz="1500">
              <a:solidFill>
                <a:srgbClr val="000000"/>
              </a:solidFill>
            </a:endParaRPr>
          </a:p>
          <a:p>
            <a:pPr indent="0" lvl="0" marL="0" rtl="0" algn="l">
              <a:spcBef>
                <a:spcPts val="0"/>
              </a:spcBef>
              <a:spcAft>
                <a:spcPts val="0"/>
              </a:spcAft>
              <a:buNone/>
            </a:pPr>
            <a:r>
              <a:rPr lang="en" sz="1500">
                <a:solidFill>
                  <a:srgbClr val="000000"/>
                </a:solidFill>
              </a:rPr>
              <a:t>Example:</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1200"/>
              </a:spcAft>
              <a:buNone/>
            </a:pPr>
            <a:r>
              <a:t/>
            </a:r>
            <a:endParaRPr sz="1500">
              <a:solidFill>
                <a:srgbClr val="000000"/>
              </a:solidFill>
            </a:endParaRPr>
          </a:p>
        </p:txBody>
      </p:sp>
      <p:pic>
        <p:nvPicPr>
          <p:cNvPr id="488" name="Google Shape;488;p57"/>
          <p:cNvPicPr preferRelativeResize="0"/>
          <p:nvPr/>
        </p:nvPicPr>
        <p:blipFill rotWithShape="1">
          <a:blip r:embed="rId3">
            <a:alphaModFix/>
          </a:blip>
          <a:srcRect b="0" l="0" r="0" t="1361"/>
          <a:stretch/>
        </p:blipFill>
        <p:spPr>
          <a:xfrm>
            <a:off x="5113800" y="629350"/>
            <a:ext cx="3725399" cy="35396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8"/>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BREAK</a:t>
            </a:r>
            <a:endParaRPr/>
          </a:p>
        </p:txBody>
      </p:sp>
      <p:sp>
        <p:nvSpPr>
          <p:cNvPr id="494" name="Google Shape;494;p58"/>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15</a:t>
            </a:r>
            <a:r>
              <a:rPr lang="en"/>
              <a:t> MINS</a:t>
            </a:r>
            <a:endParaRPr/>
          </a:p>
        </p:txBody>
      </p:sp>
      <p:pic>
        <p:nvPicPr>
          <p:cNvPr id="495" name="Google Shape;495;p58"/>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8 week split </a:t>
            </a:r>
            <a:endParaRPr/>
          </a:p>
        </p:txBody>
      </p:sp>
      <p:sp>
        <p:nvSpPr>
          <p:cNvPr id="501" name="Google Shape;501;p5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lnSpc>
                <a:spcPct val="150000"/>
              </a:lnSpc>
              <a:spcBef>
                <a:spcPts val="1200"/>
              </a:spcBef>
              <a:spcAft>
                <a:spcPts val="0"/>
              </a:spcAft>
              <a:buNone/>
            </a:pPr>
            <a:r>
              <a:rPr b="1" lang="en" sz="1100">
                <a:solidFill>
                  <a:srgbClr val="EF6C00"/>
                </a:solidFill>
                <a:latin typeface="Helvetica Neue"/>
                <a:ea typeface="Helvetica Neue"/>
                <a:cs typeface="Helvetica Neue"/>
                <a:sym typeface="Helvetica Neue"/>
              </a:rPr>
              <a:t>Socio-Economic Survey of the Village/Habitation (Two weeks):</a:t>
            </a:r>
            <a:r>
              <a:rPr lang="en" sz="1100">
                <a:solidFill>
                  <a:srgbClr val="000000"/>
                </a:solidFill>
                <a:latin typeface="Helvetica Neue"/>
                <a:ea typeface="Helvetica Neue"/>
                <a:cs typeface="Helvetica Neue"/>
                <a:sym typeface="Helvetica Neue"/>
              </a:rPr>
              <a:t> A group of students under the guidance of faculty mentors conduct a Socioeconomic Survey of the Village/habitation. They will interact with people to acquire basic knowledge on the project chosen for study and conduct the survey using a structured questionnaire.</a:t>
            </a:r>
            <a:endParaRPr sz="1100">
              <a:solidFill>
                <a:srgbClr val="000000"/>
              </a:solidFill>
              <a:latin typeface="Helvetica Neue"/>
              <a:ea typeface="Helvetica Neue"/>
              <a:cs typeface="Helvetica Neue"/>
              <a:sym typeface="Helvetica Neue"/>
            </a:endParaRPr>
          </a:p>
          <a:p>
            <a:pPr indent="0" lvl="0" marL="0" rtl="0" algn="l">
              <a:lnSpc>
                <a:spcPct val="150000"/>
              </a:lnSpc>
              <a:spcBef>
                <a:spcPts val="1200"/>
              </a:spcBef>
              <a:spcAft>
                <a:spcPts val="0"/>
              </a:spcAft>
              <a:buNone/>
            </a:pPr>
            <a:r>
              <a:rPr b="1" lang="en" sz="1100">
                <a:solidFill>
                  <a:srgbClr val="EF6C00"/>
                </a:solidFill>
                <a:latin typeface="Helvetica Neue"/>
                <a:ea typeface="Helvetica Neue"/>
                <a:cs typeface="Helvetica Neue"/>
                <a:sym typeface="Helvetica Neue"/>
              </a:rPr>
              <a:t>Community awareness campaign (one week): </a:t>
            </a:r>
            <a:r>
              <a:rPr lang="en" sz="1100">
                <a:solidFill>
                  <a:srgbClr val="000000"/>
                </a:solidFill>
                <a:latin typeface="Helvetica Neue"/>
                <a:ea typeface="Helvetica Neue"/>
                <a:cs typeface="Helvetica Neue"/>
                <a:sym typeface="Helvetica Neue"/>
              </a:rPr>
              <a:t>The students group takes up community awareness campaigns based on the above survey conducted by identifying the problems or vulnerable issues. They may also conduct house to house campaign on socially relevant theme. Ex: Government welfare programs, health care, consumer protection, food adulteration, digital transactions, information sources, etc.</a:t>
            </a:r>
            <a:endParaRPr sz="1100">
              <a:solidFill>
                <a:srgbClr val="000000"/>
              </a:solidFill>
              <a:latin typeface="Helvetica Neue"/>
              <a:ea typeface="Helvetica Neue"/>
              <a:cs typeface="Helvetica Neue"/>
              <a:sym typeface="Helvetica Neue"/>
            </a:endParaRPr>
          </a:p>
          <a:p>
            <a:pPr indent="0" lvl="0" marL="0" rtl="0" algn="l">
              <a:lnSpc>
                <a:spcPct val="150000"/>
              </a:lnSpc>
              <a:spcBef>
                <a:spcPts val="1200"/>
              </a:spcBef>
              <a:spcAft>
                <a:spcPts val="0"/>
              </a:spcAft>
              <a:buNone/>
            </a:pPr>
            <a:r>
              <a:rPr b="1" lang="en" sz="1100">
                <a:solidFill>
                  <a:srgbClr val="EF6C00"/>
                </a:solidFill>
                <a:latin typeface="Helvetica Neue"/>
                <a:ea typeface="Helvetica Neue"/>
                <a:cs typeface="Helvetica Neue"/>
                <a:sym typeface="Helvetica Neue"/>
              </a:rPr>
              <a:t>Main Project (4 weeks): </a:t>
            </a:r>
            <a:r>
              <a:rPr lang="en" sz="1100">
                <a:solidFill>
                  <a:srgbClr val="000000"/>
                </a:solidFill>
                <a:latin typeface="Helvetica Neue"/>
                <a:ea typeface="Helvetica Neue"/>
                <a:cs typeface="Helvetica Neue"/>
                <a:sym typeface="Helvetica Neue"/>
              </a:rPr>
              <a:t>A group of students choose a topic related to their subject area and conduct a Project which includes, Data collection, interviews, internship in any select unit or department.</a:t>
            </a:r>
            <a:endParaRPr sz="1100">
              <a:solidFill>
                <a:srgbClr val="000000"/>
              </a:solidFill>
              <a:latin typeface="Helvetica Neue"/>
              <a:ea typeface="Helvetica Neue"/>
              <a:cs typeface="Helvetica Neue"/>
              <a:sym typeface="Helvetica Neue"/>
            </a:endParaRPr>
          </a:p>
          <a:p>
            <a:pPr indent="0" lvl="0" marL="0" rtl="0" algn="l">
              <a:lnSpc>
                <a:spcPct val="150000"/>
              </a:lnSpc>
              <a:spcBef>
                <a:spcPts val="1200"/>
              </a:spcBef>
              <a:spcAft>
                <a:spcPts val="1200"/>
              </a:spcAft>
              <a:buNone/>
            </a:pPr>
            <a:r>
              <a:rPr b="1" lang="en" sz="1100">
                <a:solidFill>
                  <a:srgbClr val="EF6C00"/>
                </a:solidFill>
                <a:latin typeface="Helvetica Neue"/>
                <a:ea typeface="Helvetica Neue"/>
                <a:cs typeface="Helvetica Neue"/>
                <a:sym typeface="Helvetica Neue"/>
              </a:rPr>
              <a:t>Report preparation (one week):</a:t>
            </a:r>
            <a:r>
              <a:rPr lang="en" sz="1100">
                <a:solidFill>
                  <a:srgbClr val="000000"/>
                </a:solidFill>
                <a:latin typeface="Helvetica Neue"/>
                <a:ea typeface="Helvetica Neue"/>
                <a:cs typeface="Helvetica Neue"/>
                <a:sym typeface="Helvetica Neue"/>
              </a:rPr>
              <a:t> The student should submit a project report duly signed by the mentor.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0"/>
          <p:cNvSpPr txBox="1"/>
          <p:nvPr>
            <p:ph type="title"/>
          </p:nvPr>
        </p:nvSpPr>
        <p:spPr>
          <a:xfrm>
            <a:off x="387900" y="10033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QnA</a:t>
            </a:r>
            <a:endParaRPr/>
          </a:p>
        </p:txBody>
      </p:sp>
      <p:sp>
        <p:nvSpPr>
          <p:cNvPr id="507" name="Google Shape;507;p60"/>
          <p:cNvSpPr txBox="1"/>
          <p:nvPr>
            <p:ph type="title"/>
          </p:nvPr>
        </p:nvSpPr>
        <p:spPr>
          <a:xfrm>
            <a:off x="387900" y="32558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3</a:t>
            </a:r>
            <a:r>
              <a:rPr lang="en"/>
              <a:t>0 MINS</a:t>
            </a:r>
            <a:endParaRPr/>
          </a:p>
        </p:txBody>
      </p:sp>
      <p:pic>
        <p:nvPicPr>
          <p:cNvPr id="508" name="Google Shape;508;p60"/>
          <p:cNvPicPr preferRelativeResize="0"/>
          <p:nvPr/>
        </p:nvPicPr>
        <p:blipFill>
          <a:blip r:embed="rId3">
            <a:alphaModFix/>
          </a:blip>
          <a:stretch>
            <a:fillRect/>
          </a:stretch>
        </p:blipFill>
        <p:spPr>
          <a:xfrm>
            <a:off x="4181575" y="1823562"/>
            <a:ext cx="933250" cy="13194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1"/>
          <p:cNvSpPr txBox="1"/>
          <p:nvPr>
            <p:ph type="title"/>
          </p:nvPr>
        </p:nvSpPr>
        <p:spPr>
          <a:xfrm>
            <a:off x="192275" y="1720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37500"/>
              <a:buNone/>
            </a:pPr>
            <a:r>
              <a:rPr lang="en" sz="2640"/>
              <a:t>Points to be noted:</a:t>
            </a:r>
            <a:endParaRPr sz="2640"/>
          </a:p>
          <a:p>
            <a:pPr indent="0" lvl="0" marL="0" rtl="0" algn="l">
              <a:spcBef>
                <a:spcPts val="0"/>
              </a:spcBef>
              <a:spcAft>
                <a:spcPts val="0"/>
              </a:spcAft>
              <a:buSzPct val="37500"/>
              <a:buNone/>
            </a:pPr>
            <a:r>
              <a:t/>
            </a:r>
            <a:endParaRPr sz="2640"/>
          </a:p>
        </p:txBody>
      </p:sp>
      <p:sp>
        <p:nvSpPr>
          <p:cNvPr id="514" name="Google Shape;514;p61"/>
          <p:cNvSpPr txBox="1"/>
          <p:nvPr/>
        </p:nvSpPr>
        <p:spPr>
          <a:xfrm>
            <a:off x="373150" y="927850"/>
            <a:ext cx="84312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1"/>
              </a:buClr>
              <a:buSzPts val="1400"/>
              <a:buFont typeface="Open Sans"/>
              <a:buChar char="●"/>
            </a:pPr>
            <a:r>
              <a:rPr lang="en">
                <a:latin typeface="Open Sans"/>
                <a:ea typeface="Open Sans"/>
                <a:cs typeface="Open Sans"/>
                <a:sym typeface="Open Sans"/>
              </a:rPr>
              <a:t>The Department will Communicate about the </a:t>
            </a:r>
            <a:r>
              <a:rPr b="1" lang="en">
                <a:latin typeface="Open Sans"/>
                <a:ea typeface="Open Sans"/>
                <a:cs typeface="Open Sans"/>
                <a:sym typeface="Open Sans"/>
              </a:rPr>
              <a:t>Next Schedule</a:t>
            </a:r>
            <a:r>
              <a:rPr lang="en">
                <a:latin typeface="Open Sans"/>
                <a:ea typeface="Open Sans"/>
                <a:cs typeface="Open Sans"/>
                <a:sym typeface="Open Sans"/>
              </a:rPr>
              <a:t> of training.</a:t>
            </a:r>
            <a:endParaRPr>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a:p>
            <a:pPr indent="-317500" lvl="0" marL="457200" rtl="0" algn="l">
              <a:spcBef>
                <a:spcPts val="0"/>
              </a:spcBef>
              <a:spcAft>
                <a:spcPts val="0"/>
              </a:spcAft>
              <a:buClr>
                <a:schemeClr val="accent1"/>
              </a:buClr>
              <a:buSzPts val="1400"/>
              <a:buFont typeface="Open Sans"/>
              <a:buChar char="●"/>
            </a:pPr>
            <a:r>
              <a:rPr lang="en">
                <a:latin typeface="Open Sans"/>
                <a:ea typeface="Open Sans"/>
                <a:cs typeface="Open Sans"/>
                <a:sym typeface="Open Sans"/>
              </a:rPr>
              <a:t>At the end of training sessions, all supporting materials will be </a:t>
            </a:r>
            <a:r>
              <a:rPr b="1" lang="en">
                <a:latin typeface="Open Sans"/>
                <a:ea typeface="Open Sans"/>
                <a:cs typeface="Open Sans"/>
                <a:sym typeface="Open Sans"/>
              </a:rPr>
              <a:t>shared</a:t>
            </a:r>
            <a:r>
              <a:rPr lang="en">
                <a:latin typeface="Open Sans"/>
                <a:ea typeface="Open Sans"/>
                <a:cs typeface="Open Sans"/>
                <a:sym typeface="Open Sans"/>
              </a:rPr>
              <a:t> all at once. </a:t>
            </a:r>
            <a:endParaRPr>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a:p>
            <a:pPr indent="-317500" lvl="0" marL="457200" rtl="0" algn="l">
              <a:spcBef>
                <a:spcPts val="0"/>
              </a:spcBef>
              <a:spcAft>
                <a:spcPts val="0"/>
              </a:spcAft>
              <a:buClr>
                <a:schemeClr val="accent1"/>
              </a:buClr>
              <a:buSzPts val="1400"/>
              <a:buFont typeface="Open Sans"/>
              <a:buChar char="●"/>
            </a:pPr>
            <a:r>
              <a:rPr lang="en">
                <a:latin typeface="Open Sans"/>
                <a:ea typeface="Open Sans"/>
                <a:cs typeface="Open Sans"/>
                <a:sym typeface="Open Sans"/>
              </a:rPr>
              <a:t>We have taken note of all of your </a:t>
            </a:r>
            <a:r>
              <a:rPr b="1" lang="en">
                <a:latin typeface="Open Sans"/>
                <a:ea typeface="Open Sans"/>
                <a:cs typeface="Open Sans"/>
                <a:sym typeface="Open Sans"/>
              </a:rPr>
              <a:t>concerns and questions</a:t>
            </a:r>
            <a:r>
              <a:rPr lang="en">
                <a:latin typeface="Open Sans"/>
                <a:ea typeface="Open Sans"/>
                <a:cs typeface="Open Sans"/>
                <a:sym typeface="Open Sans"/>
              </a:rPr>
              <a:t>, and we will talk to the  department and get answers.</a:t>
            </a:r>
            <a:endParaRPr>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a:p>
            <a:pPr indent="-317500" lvl="0" marL="457200" rtl="0" algn="l">
              <a:spcBef>
                <a:spcPts val="0"/>
              </a:spcBef>
              <a:spcAft>
                <a:spcPts val="0"/>
              </a:spcAft>
              <a:buClr>
                <a:schemeClr val="accent1"/>
              </a:buClr>
              <a:buSzPts val="1400"/>
              <a:buFont typeface="Open Sans"/>
              <a:buChar char="●"/>
            </a:pPr>
            <a:r>
              <a:rPr lang="en">
                <a:latin typeface="Open Sans"/>
                <a:ea typeface="Open Sans"/>
                <a:cs typeface="Open Sans"/>
                <a:sym typeface="Open Sans"/>
              </a:rPr>
              <a:t>Additionally, we will work with the department to guarantee that this programme is </a:t>
            </a:r>
            <a:r>
              <a:rPr b="1" lang="en">
                <a:latin typeface="Open Sans"/>
                <a:ea typeface="Open Sans"/>
                <a:cs typeface="Open Sans"/>
                <a:sym typeface="Open Sans"/>
              </a:rPr>
              <a:t>executed without difficulty</a:t>
            </a:r>
            <a:r>
              <a:rPr lang="en">
                <a:latin typeface="Open Sans"/>
                <a:ea typeface="Open Sans"/>
                <a:cs typeface="Open Sans"/>
                <a:sym typeface="Open Sans"/>
              </a:rPr>
              <a:t>.</a:t>
            </a:r>
            <a:endParaRPr>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would you Rate our Sessions Overall  1(Low) - 5(High)?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488"/>
              <a:t>&gt; were they useful?</a:t>
            </a:r>
            <a:endParaRPr sz="2488"/>
          </a:p>
          <a:p>
            <a:pPr indent="0" lvl="0" marL="0" rtl="0" algn="l">
              <a:spcBef>
                <a:spcPts val="0"/>
              </a:spcBef>
              <a:spcAft>
                <a:spcPts val="0"/>
              </a:spcAft>
              <a:buNone/>
            </a:pPr>
            <a:r>
              <a:t/>
            </a:r>
            <a:endParaRPr sz="2488"/>
          </a:p>
          <a:p>
            <a:pPr indent="0" lvl="0" marL="0" rtl="0" algn="l">
              <a:spcBef>
                <a:spcPts val="0"/>
              </a:spcBef>
              <a:spcAft>
                <a:spcPts val="0"/>
              </a:spcAft>
              <a:buNone/>
            </a:pPr>
            <a:r>
              <a:rPr lang="en" sz="2488"/>
              <a:t>&gt; Learnt something new?</a:t>
            </a:r>
            <a:endParaRPr sz="2488"/>
          </a:p>
          <a:p>
            <a:pPr indent="0" lvl="0" marL="0" rtl="0" algn="l">
              <a:spcBef>
                <a:spcPts val="0"/>
              </a:spcBef>
              <a:spcAft>
                <a:spcPts val="0"/>
              </a:spcAft>
              <a:buNone/>
            </a:pPr>
            <a:r>
              <a:t/>
            </a:r>
            <a:endParaRPr/>
          </a:p>
        </p:txBody>
      </p:sp>
      <p:sp>
        <p:nvSpPr>
          <p:cNvPr id="520" name="Google Shape;520;p62"/>
          <p:cNvSpPr txBox="1"/>
          <p:nvPr/>
        </p:nvSpPr>
        <p:spPr>
          <a:xfrm>
            <a:off x="5587250" y="3963525"/>
            <a:ext cx="324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 Type in the chat box</a:t>
            </a:r>
            <a:endParaRPr b="1">
              <a:latin typeface="Open Sans"/>
              <a:ea typeface="Open Sans"/>
              <a:cs typeface="Open Sans"/>
              <a:sym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id="525" name="Google Shape;525;p63"/>
          <p:cNvPicPr preferRelativeResize="0"/>
          <p:nvPr/>
        </p:nvPicPr>
        <p:blipFill>
          <a:blip r:embed="rId3">
            <a:alphaModFix/>
          </a:blip>
          <a:stretch>
            <a:fillRect/>
          </a:stretch>
        </p:blipFill>
        <p:spPr>
          <a:xfrm>
            <a:off x="767600" y="81800"/>
            <a:ext cx="7259865" cy="4838700"/>
          </a:xfrm>
          <a:prstGeom prst="rect">
            <a:avLst/>
          </a:prstGeom>
          <a:noFill/>
          <a:ln>
            <a:noFill/>
          </a:ln>
        </p:spPr>
      </p:pic>
      <p:sp>
        <p:nvSpPr>
          <p:cNvPr id="526" name="Google Shape;526;p63"/>
          <p:cNvSpPr txBox="1"/>
          <p:nvPr/>
        </p:nvSpPr>
        <p:spPr>
          <a:xfrm>
            <a:off x="2430550" y="4437525"/>
            <a:ext cx="4185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Open Sans"/>
                <a:ea typeface="Open Sans"/>
                <a:cs typeface="Open Sans"/>
                <a:sym typeface="Open Sans"/>
              </a:rPr>
              <a:t>See you all again for the next session :)</a:t>
            </a:r>
            <a:endParaRPr b="1">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1118825" y="1312000"/>
            <a:ext cx="7006800" cy="129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Introduction to Design Thinking</a:t>
            </a:r>
            <a:endParaRPr/>
          </a:p>
        </p:txBody>
      </p:sp>
      <p:pic>
        <p:nvPicPr>
          <p:cNvPr id="112" name="Google Shape;112;p20"/>
          <p:cNvPicPr preferRelativeResize="0"/>
          <p:nvPr/>
        </p:nvPicPr>
        <p:blipFill rotWithShape="1">
          <a:blip r:embed="rId3">
            <a:alphaModFix/>
          </a:blip>
          <a:srcRect b="13577" l="0" r="0" t="0"/>
          <a:stretch/>
        </p:blipFill>
        <p:spPr>
          <a:xfrm>
            <a:off x="3663700" y="2430000"/>
            <a:ext cx="1917025" cy="1788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226800" y="86400"/>
            <a:ext cx="5876100" cy="32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Norms</a:t>
            </a:r>
            <a:endParaRPr/>
          </a:p>
        </p:txBody>
      </p:sp>
      <p:pic>
        <p:nvPicPr>
          <p:cNvPr id="118" name="Google Shape;118;p21"/>
          <p:cNvPicPr preferRelativeResize="0"/>
          <p:nvPr/>
        </p:nvPicPr>
        <p:blipFill rotWithShape="1">
          <a:blip r:embed="rId3">
            <a:alphaModFix/>
          </a:blip>
          <a:srcRect b="0" l="0" r="0" t="8875"/>
          <a:stretch/>
        </p:blipFill>
        <p:spPr>
          <a:xfrm>
            <a:off x="529725" y="1192275"/>
            <a:ext cx="2360400" cy="2151000"/>
          </a:xfrm>
          <a:prstGeom prst="roundRect">
            <a:avLst>
              <a:gd fmla="val 16667" name="adj"/>
            </a:avLst>
          </a:prstGeom>
          <a:noFill/>
          <a:ln>
            <a:noFill/>
          </a:ln>
        </p:spPr>
      </p:pic>
      <p:sp>
        <p:nvSpPr>
          <p:cNvPr id="119" name="Google Shape;119;p21"/>
          <p:cNvSpPr txBox="1"/>
          <p:nvPr/>
        </p:nvSpPr>
        <p:spPr>
          <a:xfrm>
            <a:off x="1070900" y="3551000"/>
            <a:ext cx="11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oppins"/>
                <a:ea typeface="Poppins"/>
                <a:cs typeface="Poppins"/>
                <a:sym typeface="Poppins"/>
              </a:rPr>
              <a:t>Participate</a:t>
            </a:r>
            <a:endParaRPr sz="1200">
              <a:latin typeface="Poppins"/>
              <a:ea typeface="Poppins"/>
              <a:cs typeface="Poppins"/>
              <a:sym typeface="Poppins"/>
            </a:endParaRPr>
          </a:p>
        </p:txBody>
      </p:sp>
      <p:pic>
        <p:nvPicPr>
          <p:cNvPr id="120" name="Google Shape;120;p21"/>
          <p:cNvPicPr preferRelativeResize="0"/>
          <p:nvPr/>
        </p:nvPicPr>
        <p:blipFill>
          <a:blip r:embed="rId4">
            <a:alphaModFix/>
          </a:blip>
          <a:stretch>
            <a:fillRect/>
          </a:stretch>
        </p:blipFill>
        <p:spPr>
          <a:xfrm>
            <a:off x="3324308" y="1192275"/>
            <a:ext cx="2495400" cy="2151000"/>
          </a:xfrm>
          <a:prstGeom prst="roundRect">
            <a:avLst>
              <a:gd fmla="val 16667" name="adj"/>
            </a:avLst>
          </a:prstGeom>
          <a:noFill/>
          <a:ln>
            <a:noFill/>
          </a:ln>
        </p:spPr>
      </p:pic>
      <p:sp>
        <p:nvSpPr>
          <p:cNvPr id="121" name="Google Shape;121;p21"/>
          <p:cNvSpPr txBox="1"/>
          <p:nvPr/>
        </p:nvSpPr>
        <p:spPr>
          <a:xfrm>
            <a:off x="3892963" y="3551000"/>
            <a:ext cx="1358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oppins"/>
                <a:ea typeface="Poppins"/>
                <a:cs typeface="Poppins"/>
                <a:sym typeface="Poppins"/>
              </a:rPr>
              <a:t>Be Hands-on</a:t>
            </a:r>
            <a:endParaRPr sz="1200">
              <a:latin typeface="Poppins"/>
              <a:ea typeface="Poppins"/>
              <a:cs typeface="Poppins"/>
              <a:sym typeface="Poppins"/>
            </a:endParaRPr>
          </a:p>
        </p:txBody>
      </p:sp>
      <p:pic>
        <p:nvPicPr>
          <p:cNvPr id="122" name="Google Shape;122;p21"/>
          <p:cNvPicPr preferRelativeResize="0"/>
          <p:nvPr/>
        </p:nvPicPr>
        <p:blipFill>
          <a:blip r:embed="rId5">
            <a:alphaModFix/>
          </a:blip>
          <a:stretch>
            <a:fillRect/>
          </a:stretch>
        </p:blipFill>
        <p:spPr>
          <a:xfrm>
            <a:off x="6253850" y="1192275"/>
            <a:ext cx="2360400" cy="2151000"/>
          </a:xfrm>
          <a:prstGeom prst="roundRect">
            <a:avLst>
              <a:gd fmla="val 16667" name="adj"/>
            </a:avLst>
          </a:prstGeom>
          <a:noFill/>
          <a:ln>
            <a:noFill/>
          </a:ln>
        </p:spPr>
      </p:pic>
      <p:sp>
        <p:nvSpPr>
          <p:cNvPr id="123" name="Google Shape;123;p21"/>
          <p:cNvSpPr txBox="1"/>
          <p:nvPr/>
        </p:nvSpPr>
        <p:spPr>
          <a:xfrm>
            <a:off x="6794300" y="3551000"/>
            <a:ext cx="1358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oppins"/>
                <a:ea typeface="Poppins"/>
                <a:cs typeface="Poppins"/>
                <a:sym typeface="Poppins"/>
              </a:rPr>
              <a:t>…!!!</a:t>
            </a:r>
            <a:endParaRPr sz="1200">
              <a:latin typeface="Poppins"/>
              <a:ea typeface="Poppins"/>
              <a:cs typeface="Poppins"/>
              <a:sym typeface="Poppins"/>
            </a:endParaRPr>
          </a:p>
        </p:txBody>
      </p:sp>
      <p:pic>
        <p:nvPicPr>
          <p:cNvPr id="124" name="Google Shape;124;p21"/>
          <p:cNvPicPr preferRelativeResize="0"/>
          <p:nvPr/>
        </p:nvPicPr>
        <p:blipFill>
          <a:blip r:embed="rId6">
            <a:alphaModFix/>
          </a:blip>
          <a:stretch>
            <a:fillRect/>
          </a:stretch>
        </p:blipFill>
        <p:spPr>
          <a:xfrm>
            <a:off x="8182250" y="242800"/>
            <a:ext cx="201425" cy="228600"/>
          </a:xfrm>
          <a:prstGeom prst="rect">
            <a:avLst/>
          </a:prstGeom>
          <a:noFill/>
          <a:ln>
            <a:noFill/>
          </a:ln>
        </p:spPr>
      </p:pic>
      <p:sp>
        <p:nvSpPr>
          <p:cNvPr id="125" name="Google Shape;125;p21"/>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1 min</a:t>
            </a:r>
            <a:endParaRPr b="1" sz="800">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226800" y="86400"/>
            <a:ext cx="5876100" cy="32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Am I Talking About</a:t>
            </a:r>
            <a:endParaRPr/>
          </a:p>
        </p:txBody>
      </p:sp>
      <p:pic>
        <p:nvPicPr>
          <p:cNvPr id="131" name="Google Shape;131;p22"/>
          <p:cNvPicPr preferRelativeResize="0"/>
          <p:nvPr/>
        </p:nvPicPr>
        <p:blipFill>
          <a:blip r:embed="rId3">
            <a:alphaModFix/>
          </a:blip>
          <a:stretch>
            <a:fillRect/>
          </a:stretch>
        </p:blipFill>
        <p:spPr>
          <a:xfrm>
            <a:off x="470513" y="3508666"/>
            <a:ext cx="2646038" cy="884740"/>
          </a:xfrm>
          <a:prstGeom prst="rect">
            <a:avLst/>
          </a:prstGeom>
          <a:noFill/>
          <a:ln>
            <a:noFill/>
          </a:ln>
        </p:spPr>
      </p:pic>
      <p:pic>
        <p:nvPicPr>
          <p:cNvPr id="132" name="Google Shape;132;p22"/>
          <p:cNvPicPr preferRelativeResize="0"/>
          <p:nvPr/>
        </p:nvPicPr>
        <p:blipFill rotWithShape="1">
          <a:blip r:embed="rId4">
            <a:alphaModFix/>
          </a:blip>
          <a:srcRect b="33062" l="8996" r="9070" t="30641"/>
          <a:stretch/>
        </p:blipFill>
        <p:spPr>
          <a:xfrm>
            <a:off x="3603224" y="2571753"/>
            <a:ext cx="2646039" cy="1172272"/>
          </a:xfrm>
          <a:prstGeom prst="rect">
            <a:avLst/>
          </a:prstGeom>
          <a:noFill/>
          <a:ln>
            <a:noFill/>
          </a:ln>
        </p:spPr>
      </p:pic>
      <p:pic>
        <p:nvPicPr>
          <p:cNvPr id="133" name="Google Shape;133;p22"/>
          <p:cNvPicPr preferRelativeResize="0"/>
          <p:nvPr/>
        </p:nvPicPr>
        <p:blipFill rotWithShape="1">
          <a:blip r:embed="rId5">
            <a:alphaModFix/>
          </a:blip>
          <a:srcRect b="17169" l="0" r="0" t="14561"/>
          <a:stretch/>
        </p:blipFill>
        <p:spPr>
          <a:xfrm>
            <a:off x="5202824" y="737500"/>
            <a:ext cx="3191938" cy="1361850"/>
          </a:xfrm>
          <a:prstGeom prst="rect">
            <a:avLst/>
          </a:prstGeom>
          <a:noFill/>
          <a:ln>
            <a:noFill/>
          </a:ln>
        </p:spPr>
      </p:pic>
      <p:grpSp>
        <p:nvGrpSpPr>
          <p:cNvPr id="134" name="Google Shape;134;p22"/>
          <p:cNvGrpSpPr/>
          <p:nvPr/>
        </p:nvGrpSpPr>
        <p:grpSpPr>
          <a:xfrm>
            <a:off x="814650" y="994674"/>
            <a:ext cx="2889750" cy="1172275"/>
            <a:chOff x="152400" y="936849"/>
            <a:chExt cx="2889750" cy="1172275"/>
          </a:xfrm>
        </p:grpSpPr>
        <p:pic>
          <p:nvPicPr>
            <p:cNvPr id="135" name="Google Shape;135;p22"/>
            <p:cNvPicPr preferRelativeResize="0"/>
            <p:nvPr/>
          </p:nvPicPr>
          <p:blipFill rotWithShape="1">
            <a:blip r:embed="rId6">
              <a:alphaModFix/>
            </a:blip>
            <a:srcRect b="26846" l="0" r="0" t="17696"/>
            <a:stretch/>
          </p:blipFill>
          <p:spPr>
            <a:xfrm>
              <a:off x="152400" y="936849"/>
              <a:ext cx="2889750" cy="1172275"/>
            </a:xfrm>
            <a:prstGeom prst="rect">
              <a:avLst/>
            </a:prstGeom>
            <a:noFill/>
            <a:ln>
              <a:noFill/>
            </a:ln>
          </p:spPr>
        </p:pic>
        <p:sp>
          <p:nvSpPr>
            <p:cNvPr id="136" name="Google Shape;136;p22"/>
            <p:cNvSpPr/>
            <p:nvPr/>
          </p:nvSpPr>
          <p:spPr>
            <a:xfrm>
              <a:off x="293925" y="1788500"/>
              <a:ext cx="2213700" cy="2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22"/>
          <p:cNvGrpSpPr/>
          <p:nvPr/>
        </p:nvGrpSpPr>
        <p:grpSpPr>
          <a:xfrm>
            <a:off x="6723057" y="3744022"/>
            <a:ext cx="1965503" cy="1004590"/>
            <a:chOff x="7007862" y="3932575"/>
            <a:chExt cx="1714500" cy="876300"/>
          </a:xfrm>
        </p:grpSpPr>
        <p:pic>
          <p:nvPicPr>
            <p:cNvPr id="138" name="Google Shape;138;p22"/>
            <p:cNvPicPr preferRelativeResize="0"/>
            <p:nvPr/>
          </p:nvPicPr>
          <p:blipFill>
            <a:blip r:embed="rId7">
              <a:alphaModFix/>
            </a:blip>
            <a:stretch>
              <a:fillRect/>
            </a:stretch>
          </p:blipFill>
          <p:spPr>
            <a:xfrm>
              <a:off x="7007862" y="3932575"/>
              <a:ext cx="1714500" cy="876300"/>
            </a:xfrm>
            <a:prstGeom prst="rect">
              <a:avLst/>
            </a:prstGeom>
            <a:noFill/>
            <a:ln>
              <a:noFill/>
            </a:ln>
          </p:spPr>
        </p:pic>
        <p:sp>
          <p:nvSpPr>
            <p:cNvPr id="139" name="Google Shape;139;p22"/>
            <p:cNvSpPr/>
            <p:nvPr/>
          </p:nvSpPr>
          <p:spPr>
            <a:xfrm>
              <a:off x="7127425" y="4528125"/>
              <a:ext cx="854100" cy="229500"/>
            </a:xfrm>
            <a:prstGeom prst="rect">
              <a:avLst/>
            </a:prstGeom>
            <a:solidFill>
              <a:srgbClr val="6738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0" name="Google Shape;140;p22"/>
          <p:cNvPicPr preferRelativeResize="0"/>
          <p:nvPr/>
        </p:nvPicPr>
        <p:blipFill>
          <a:blip r:embed="rId8">
            <a:alphaModFix/>
          </a:blip>
          <a:stretch>
            <a:fillRect/>
          </a:stretch>
        </p:blipFill>
        <p:spPr>
          <a:xfrm>
            <a:off x="8182250" y="242800"/>
            <a:ext cx="201425" cy="228600"/>
          </a:xfrm>
          <a:prstGeom prst="rect">
            <a:avLst/>
          </a:prstGeom>
          <a:noFill/>
          <a:ln>
            <a:noFill/>
          </a:ln>
        </p:spPr>
      </p:pic>
      <p:sp>
        <p:nvSpPr>
          <p:cNvPr id="141" name="Google Shape;141;p22"/>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1 min</a:t>
            </a:r>
            <a:endParaRPr b="1" sz="800">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1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226800" y="86400"/>
            <a:ext cx="5876100" cy="32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Water Bottle</a:t>
            </a:r>
            <a:endParaRPr/>
          </a:p>
        </p:txBody>
      </p:sp>
      <p:grpSp>
        <p:nvGrpSpPr>
          <p:cNvPr id="147" name="Google Shape;147;p23"/>
          <p:cNvGrpSpPr/>
          <p:nvPr/>
        </p:nvGrpSpPr>
        <p:grpSpPr>
          <a:xfrm>
            <a:off x="2093963" y="1844888"/>
            <a:ext cx="4956050" cy="1453713"/>
            <a:chOff x="704338" y="1274838"/>
            <a:chExt cx="4956050" cy="1453713"/>
          </a:xfrm>
        </p:grpSpPr>
        <p:pic>
          <p:nvPicPr>
            <p:cNvPr id="148" name="Google Shape;148;p23"/>
            <p:cNvPicPr preferRelativeResize="0"/>
            <p:nvPr/>
          </p:nvPicPr>
          <p:blipFill>
            <a:blip r:embed="rId3">
              <a:alphaModFix/>
            </a:blip>
            <a:stretch>
              <a:fillRect/>
            </a:stretch>
          </p:blipFill>
          <p:spPr>
            <a:xfrm>
              <a:off x="1304075" y="1274838"/>
              <a:ext cx="977325" cy="977325"/>
            </a:xfrm>
            <a:prstGeom prst="rect">
              <a:avLst/>
            </a:prstGeom>
            <a:noFill/>
            <a:ln>
              <a:noFill/>
            </a:ln>
          </p:spPr>
        </p:pic>
        <p:sp>
          <p:nvSpPr>
            <p:cNvPr id="149" name="Google Shape;149;p23"/>
            <p:cNvSpPr txBox="1"/>
            <p:nvPr/>
          </p:nvSpPr>
          <p:spPr>
            <a:xfrm>
              <a:off x="704338" y="2404550"/>
              <a:ext cx="2176800" cy="32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oppins"/>
                  <a:ea typeface="Poppins"/>
                  <a:cs typeface="Poppins"/>
                  <a:sym typeface="Poppins"/>
                </a:rPr>
                <a:t>Draw a Bottle</a:t>
              </a:r>
              <a:endParaRPr sz="1200">
                <a:latin typeface="Poppins"/>
                <a:ea typeface="Poppins"/>
                <a:cs typeface="Poppins"/>
                <a:sym typeface="Poppins"/>
              </a:endParaRPr>
            </a:p>
          </p:txBody>
        </p:sp>
        <p:pic>
          <p:nvPicPr>
            <p:cNvPr id="150" name="Google Shape;150;p23"/>
            <p:cNvPicPr preferRelativeResize="0"/>
            <p:nvPr/>
          </p:nvPicPr>
          <p:blipFill rotWithShape="1">
            <a:blip r:embed="rId4">
              <a:alphaModFix/>
            </a:blip>
            <a:srcRect b="0" l="0" r="0" t="0"/>
            <a:stretch/>
          </p:blipFill>
          <p:spPr>
            <a:xfrm>
              <a:off x="4083325" y="1274838"/>
              <a:ext cx="977325" cy="977325"/>
            </a:xfrm>
            <a:prstGeom prst="rect">
              <a:avLst/>
            </a:prstGeom>
            <a:noFill/>
            <a:ln>
              <a:noFill/>
            </a:ln>
          </p:spPr>
        </p:pic>
        <p:sp>
          <p:nvSpPr>
            <p:cNvPr id="151" name="Google Shape;151;p23"/>
            <p:cNvSpPr txBox="1"/>
            <p:nvPr/>
          </p:nvSpPr>
          <p:spPr>
            <a:xfrm>
              <a:off x="3483588" y="2404550"/>
              <a:ext cx="2176800" cy="32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oppins"/>
                  <a:ea typeface="Poppins"/>
                  <a:cs typeface="Poppins"/>
                  <a:sym typeface="Poppins"/>
                </a:rPr>
                <a:t>Describe the Bottle</a:t>
              </a:r>
              <a:endParaRPr sz="1200">
                <a:latin typeface="Poppins"/>
                <a:ea typeface="Poppins"/>
                <a:cs typeface="Poppins"/>
                <a:sym typeface="Poppins"/>
              </a:endParaRPr>
            </a:p>
          </p:txBody>
        </p:sp>
      </p:grpSp>
      <p:pic>
        <p:nvPicPr>
          <p:cNvPr id="152" name="Google Shape;152;p23"/>
          <p:cNvPicPr preferRelativeResize="0"/>
          <p:nvPr/>
        </p:nvPicPr>
        <p:blipFill>
          <a:blip r:embed="rId5">
            <a:alphaModFix/>
          </a:blip>
          <a:stretch>
            <a:fillRect/>
          </a:stretch>
        </p:blipFill>
        <p:spPr>
          <a:xfrm>
            <a:off x="8182250" y="242800"/>
            <a:ext cx="201425" cy="228600"/>
          </a:xfrm>
          <a:prstGeom prst="rect">
            <a:avLst/>
          </a:prstGeom>
          <a:noFill/>
          <a:ln>
            <a:noFill/>
          </a:ln>
        </p:spPr>
      </p:pic>
      <p:sp>
        <p:nvSpPr>
          <p:cNvPr id="153" name="Google Shape;153;p23"/>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7 min</a:t>
            </a:r>
            <a:endParaRPr b="1" sz="8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226800" y="86400"/>
            <a:ext cx="5876100" cy="32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Needs the Better Bottle</a:t>
            </a:r>
            <a:endParaRPr/>
          </a:p>
        </p:txBody>
      </p:sp>
      <p:pic>
        <p:nvPicPr>
          <p:cNvPr id="159" name="Google Shape;159;p24"/>
          <p:cNvPicPr preferRelativeResize="0"/>
          <p:nvPr/>
        </p:nvPicPr>
        <p:blipFill>
          <a:blip r:embed="rId3">
            <a:alphaModFix/>
          </a:blip>
          <a:stretch>
            <a:fillRect/>
          </a:stretch>
        </p:blipFill>
        <p:spPr>
          <a:xfrm>
            <a:off x="519000" y="1739025"/>
            <a:ext cx="1665450" cy="1665450"/>
          </a:xfrm>
          <a:prstGeom prst="rect">
            <a:avLst/>
          </a:prstGeom>
          <a:noFill/>
          <a:ln>
            <a:noFill/>
          </a:ln>
        </p:spPr>
      </p:pic>
      <p:pic>
        <p:nvPicPr>
          <p:cNvPr id="160" name="Google Shape;160;p24"/>
          <p:cNvPicPr preferRelativeResize="0"/>
          <p:nvPr/>
        </p:nvPicPr>
        <p:blipFill>
          <a:blip r:embed="rId4">
            <a:alphaModFix/>
          </a:blip>
          <a:stretch>
            <a:fillRect/>
          </a:stretch>
        </p:blipFill>
        <p:spPr>
          <a:xfrm>
            <a:off x="3739275" y="1739025"/>
            <a:ext cx="1665450" cy="1665450"/>
          </a:xfrm>
          <a:prstGeom prst="rect">
            <a:avLst/>
          </a:prstGeom>
          <a:noFill/>
          <a:ln>
            <a:noFill/>
          </a:ln>
        </p:spPr>
      </p:pic>
      <p:pic>
        <p:nvPicPr>
          <p:cNvPr id="161" name="Google Shape;161;p24"/>
          <p:cNvPicPr preferRelativeResize="0"/>
          <p:nvPr/>
        </p:nvPicPr>
        <p:blipFill>
          <a:blip r:embed="rId5">
            <a:alphaModFix/>
          </a:blip>
          <a:stretch>
            <a:fillRect/>
          </a:stretch>
        </p:blipFill>
        <p:spPr>
          <a:xfrm>
            <a:off x="6959550" y="1739025"/>
            <a:ext cx="1665450" cy="1665450"/>
          </a:xfrm>
          <a:prstGeom prst="rect">
            <a:avLst/>
          </a:prstGeom>
          <a:noFill/>
          <a:ln>
            <a:noFill/>
          </a:ln>
        </p:spPr>
      </p:pic>
      <p:sp>
        <p:nvSpPr>
          <p:cNvPr id="162" name="Google Shape;162;p24"/>
          <p:cNvSpPr txBox="1"/>
          <p:nvPr/>
        </p:nvSpPr>
        <p:spPr>
          <a:xfrm>
            <a:off x="143625" y="3480675"/>
            <a:ext cx="2416200" cy="8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oppins"/>
                <a:ea typeface="Poppins"/>
                <a:cs typeface="Poppins"/>
                <a:sym typeface="Poppins"/>
              </a:rPr>
              <a:t>Old Women</a:t>
            </a:r>
            <a:endParaRPr sz="12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Carry their bottle and bag everywhere</a:t>
            </a:r>
            <a:endParaRPr sz="1100">
              <a:latin typeface="Poppins"/>
              <a:ea typeface="Poppins"/>
              <a:cs typeface="Poppins"/>
              <a:sym typeface="Poppins"/>
            </a:endParaRPr>
          </a:p>
        </p:txBody>
      </p:sp>
      <p:sp>
        <p:nvSpPr>
          <p:cNvPr id="163" name="Google Shape;163;p24"/>
          <p:cNvSpPr txBox="1"/>
          <p:nvPr/>
        </p:nvSpPr>
        <p:spPr>
          <a:xfrm>
            <a:off x="3363900" y="3480675"/>
            <a:ext cx="2416200" cy="8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oppins"/>
                <a:ea typeface="Poppins"/>
                <a:cs typeface="Poppins"/>
                <a:sym typeface="Poppins"/>
              </a:rPr>
              <a:t>Cyclists</a:t>
            </a:r>
            <a:endParaRPr sz="12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Need energy drinks when</a:t>
            </a:r>
            <a:endParaRPr sz="11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riding their cycle</a:t>
            </a:r>
            <a:endParaRPr sz="1100">
              <a:latin typeface="Poppins"/>
              <a:ea typeface="Poppins"/>
              <a:cs typeface="Poppins"/>
              <a:sym typeface="Poppins"/>
            </a:endParaRPr>
          </a:p>
        </p:txBody>
      </p:sp>
      <p:sp>
        <p:nvSpPr>
          <p:cNvPr id="164" name="Google Shape;164;p24"/>
          <p:cNvSpPr txBox="1"/>
          <p:nvPr/>
        </p:nvSpPr>
        <p:spPr>
          <a:xfrm>
            <a:off x="6584175" y="3480675"/>
            <a:ext cx="2416200" cy="8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oppins"/>
                <a:ea typeface="Poppins"/>
                <a:cs typeface="Poppins"/>
                <a:sym typeface="Poppins"/>
              </a:rPr>
              <a:t>Office Goers</a:t>
            </a:r>
            <a:endParaRPr sz="12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Like drinking hot coffee</a:t>
            </a:r>
            <a:endParaRPr sz="11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when working</a:t>
            </a:r>
            <a:endParaRPr sz="1100">
              <a:latin typeface="Poppins"/>
              <a:ea typeface="Poppins"/>
              <a:cs typeface="Poppins"/>
              <a:sym typeface="Poppins"/>
            </a:endParaRPr>
          </a:p>
        </p:txBody>
      </p:sp>
      <p:pic>
        <p:nvPicPr>
          <p:cNvPr id="165" name="Google Shape;165;p24"/>
          <p:cNvPicPr preferRelativeResize="0"/>
          <p:nvPr/>
        </p:nvPicPr>
        <p:blipFill>
          <a:blip r:embed="rId6">
            <a:alphaModFix/>
          </a:blip>
          <a:stretch>
            <a:fillRect/>
          </a:stretch>
        </p:blipFill>
        <p:spPr>
          <a:xfrm>
            <a:off x="8182250" y="242800"/>
            <a:ext cx="201425" cy="228600"/>
          </a:xfrm>
          <a:prstGeom prst="rect">
            <a:avLst/>
          </a:prstGeom>
          <a:noFill/>
          <a:ln>
            <a:noFill/>
          </a:ln>
        </p:spPr>
      </p:pic>
      <p:sp>
        <p:nvSpPr>
          <p:cNvPr id="166" name="Google Shape;166;p24"/>
          <p:cNvSpPr/>
          <p:nvPr/>
        </p:nvSpPr>
        <p:spPr>
          <a:xfrm>
            <a:off x="8481150" y="245700"/>
            <a:ext cx="502800" cy="228600"/>
          </a:xfrm>
          <a:prstGeom prst="roundRect">
            <a:avLst>
              <a:gd fmla="val 16667"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latin typeface="Poppins"/>
                <a:ea typeface="Poppins"/>
                <a:cs typeface="Poppins"/>
                <a:sym typeface="Poppins"/>
              </a:rPr>
              <a:t>6 min</a:t>
            </a:r>
            <a:endParaRPr b="1" sz="8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